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310" r:id="rId3"/>
    <p:sldId id="328" r:id="rId4"/>
    <p:sldId id="342" r:id="rId5"/>
    <p:sldId id="263" r:id="rId6"/>
    <p:sldId id="260" r:id="rId7"/>
    <p:sldId id="343" r:id="rId8"/>
    <p:sldId id="347" r:id="rId9"/>
    <p:sldId id="346" r:id="rId10"/>
    <p:sldId id="344" r:id="rId11"/>
    <p:sldId id="345" r:id="rId12"/>
    <p:sldId id="316" r:id="rId13"/>
    <p:sldId id="329" r:id="rId14"/>
    <p:sldId id="312" r:id="rId15"/>
    <p:sldId id="323" r:id="rId16"/>
    <p:sldId id="320" r:id="rId17"/>
    <p:sldId id="313" r:id="rId18"/>
    <p:sldId id="315" r:id="rId19"/>
    <p:sldId id="314" r:id="rId20"/>
    <p:sldId id="321" r:id="rId21"/>
    <p:sldId id="319" r:id="rId22"/>
    <p:sldId id="322" r:id="rId23"/>
    <p:sldId id="324" r:id="rId24"/>
    <p:sldId id="325" r:id="rId25"/>
    <p:sldId id="327" r:id="rId26"/>
    <p:sldId id="294" r:id="rId27"/>
  </p:sldIdLst>
  <p:sldSz cx="12192000" cy="6858000"/>
  <p:notesSz cx="6858000" cy="9144000"/>
  <p:embeddedFontLst>
    <p:embeddedFont>
      <p:font typeface="Arial Black" panose="020B0604020202020204" pitchFamily="34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PMingLiU-ExtB" panose="02020500000000000000" pitchFamily="18" charset="-120"/>
      <p:regular r:id="rId34"/>
    </p:embeddedFont>
    <p:embeddedFont>
      <p:font typeface="Times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1811E7-3D41-471D-AC9C-9DC203F97404}">
  <a:tblStyle styleId="{381811E7-3D41-471D-AC9C-9DC203F974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770"/>
  </p:normalViewPr>
  <p:slideViewPr>
    <p:cSldViewPr snapToGrid="0">
      <p:cViewPr varScale="1">
        <p:scale>
          <a:sx n="119" d="100"/>
          <a:sy n="119" d="100"/>
        </p:scale>
        <p:origin x="216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Registered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  <a:alpha val="30000"/>
              </a:schemeClr>
            </a:solidFill>
            <a:ln>
              <a:noFill/>
            </a:ln>
            <a:effectLst>
              <a:glow>
                <a:schemeClr val="accent1"/>
              </a:glo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C5652BC5-C8A3-45BC-9587-A904D4141EDF}" type="VALUE">
                      <a:rPr lang="en-US" sz="18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0785-4168-9FAB-2B7223E4E51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EC96750-6A5E-4BA1-8751-1BD1F8362E6C}" type="VALUE">
                      <a:rPr lang="en-US" sz="1800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785-4168-9FAB-2B7223E4E51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7710870-54C3-49A1-8C92-454C4685FD12}" type="VALUE">
                      <a:rPr lang="en-US" sz="18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785-4168-9FAB-2B7223E4E51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D51D96A-19E8-4B47-93C5-CAE78476966B}" type="VALUE">
                      <a:rPr lang="en-US" sz="18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0785-4168-9FAB-2B7223E4E51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D4CD4B0-0CDB-4786-9CAD-4B3E928F8314}" type="VALUE">
                      <a:rPr lang="en-US" sz="18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0785-4168-9FAB-2B7223E4E512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15-16</c:v>
                </c:pt>
                <c:pt idx="1">
                  <c:v>16-17</c:v>
                </c:pt>
                <c:pt idx="2">
                  <c:v>17-18</c:v>
                </c:pt>
                <c:pt idx="3">
                  <c:v>18-19</c:v>
                </c:pt>
                <c:pt idx="4">
                  <c:v>19-20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382</c:v>
                </c:pt>
                <c:pt idx="1">
                  <c:v>513</c:v>
                </c:pt>
                <c:pt idx="2">
                  <c:v>647</c:v>
                </c:pt>
                <c:pt idx="3">
                  <c:v>549</c:v>
                </c:pt>
                <c:pt idx="4">
                  <c:v>409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85-4168-9FAB-2B7223E4E51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Verified</c:v>
                </c:pt>
              </c:strCache>
            </c:strRef>
          </c:tx>
          <c:spPr>
            <a:solidFill>
              <a:schemeClr val="accent6">
                <a:alpha val="76000"/>
              </a:schemeClr>
            </a:solidFill>
            <a:ln>
              <a:noFill/>
            </a:ln>
            <a:effectLst>
              <a:glow>
                <a:schemeClr val="accent1"/>
              </a:glow>
              <a:softEdge rad="0"/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8058A6F-624F-45A4-96B1-1850C6612AB8}" type="VALUE">
                      <a:rPr lang="en-US" sz="18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0785-4168-9FAB-2B7223E4E51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59CB27C-937E-4F6D-A9E4-BBEDD72EA16C}" type="VALUE">
                      <a:rPr lang="en-US" sz="18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0785-4168-9FAB-2B7223E4E51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263019F-10FC-4476-8A28-69FE8F79F4B7}" type="VALUE">
                      <a:rPr lang="en-US" sz="18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0785-4168-9FAB-2B7223E4E51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C559554-8E4A-4E69-87F0-09CDD66D1C33}" type="VALUE">
                      <a:rPr lang="en-US" sz="18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0785-4168-9FAB-2B7223E4E51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FAA40DE-DB6D-4C6B-8117-790EB6480C66}" type="VALUE">
                      <a:rPr lang="en-US" sz="18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0785-4168-9FAB-2B7223E4E5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15-16</c:v>
                </c:pt>
                <c:pt idx="1">
                  <c:v>16-17</c:v>
                </c:pt>
                <c:pt idx="2">
                  <c:v>17-18</c:v>
                </c:pt>
                <c:pt idx="3">
                  <c:v>18-19</c:v>
                </c:pt>
                <c:pt idx="4">
                  <c:v>19-20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374</c:v>
                </c:pt>
                <c:pt idx="1">
                  <c:v>387</c:v>
                </c:pt>
                <c:pt idx="2">
                  <c:v>431</c:v>
                </c:pt>
                <c:pt idx="3">
                  <c:v>494</c:v>
                </c:pt>
                <c:pt idx="4">
                  <c:v>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85-4168-9FAB-2B7223E4E5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"/>
        <c:overlap val="13"/>
        <c:axId val="1166877087"/>
        <c:axId val="1390764767"/>
      </c:barChart>
      <c:catAx>
        <c:axId val="116687708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accent6"/>
            </a:solidFill>
            <a:round/>
          </a:ln>
          <a:effectLst/>
        </c:spPr>
        <c:txPr>
          <a:bodyPr rot="0" spcFirstLastPara="1" vertOverflow="ellipsis" wrap="square" anchor="b" anchorCtr="1"/>
          <a:lstStyle/>
          <a:p>
            <a:pPr algn="just">
              <a:defRPr lang="en-US" sz="16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0764767"/>
        <c:crosses val="autoZero"/>
        <c:auto val="1"/>
        <c:lblAlgn val="ctr"/>
        <c:lblOffset val="200"/>
        <c:tickMarkSkip val="5"/>
        <c:noMultiLvlLbl val="0"/>
      </c:catAx>
      <c:valAx>
        <c:axId val="139076476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668770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3.4612425594249249E-2"/>
          <c:y val="9.6192383034823151E-2"/>
          <c:w val="0.16460375753655868"/>
          <c:h val="0.1180891886253643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sz="1000" b="0" i="0" u="none" strike="noStrike" kern="1200" baseline="0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9" name="Google Shape;65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14:45 - 14:50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6">
  <p:cSld name="1_SLIDE 6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>
            <a:spLocks noGrp="1"/>
          </p:cNvSpPr>
          <p:nvPr>
            <p:ph type="pic" idx="2"/>
          </p:nvPr>
        </p:nvSpPr>
        <p:spPr>
          <a:xfrm>
            <a:off x="516005" y="1881205"/>
            <a:ext cx="4710725" cy="264953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>
            <a:spLocks noGrp="1"/>
          </p:cNvSpPr>
          <p:nvPr>
            <p:ph type="pic" idx="3"/>
          </p:nvPr>
        </p:nvSpPr>
        <p:spPr>
          <a:xfrm>
            <a:off x="6789037" y="1881205"/>
            <a:ext cx="4709137" cy="264953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54684" y="410830"/>
            <a:ext cx="11097217" cy="1073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554111" y="942478"/>
            <a:ext cx="11097006" cy="54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7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180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6.png"/><Relationship Id="rId3" Type="http://schemas.openxmlformats.org/officeDocument/2006/relationships/image" Target="../media/image49.png"/><Relationship Id="rId7" Type="http://schemas.microsoft.com/office/2007/relationships/hdphoto" Target="../media/hdphoto2.wdp"/><Relationship Id="rId12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4.jpe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8.jpe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12" Type="http://schemas.openxmlformats.org/officeDocument/2006/relationships/image" Target="../media/image67.png"/><Relationship Id="rId17" Type="http://schemas.openxmlformats.org/officeDocument/2006/relationships/image" Target="../media/image72.jpe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jpeg"/><Relationship Id="rId15" Type="http://schemas.openxmlformats.org/officeDocument/2006/relationships/image" Target="../media/image70.jpeg"/><Relationship Id="rId10" Type="http://schemas.openxmlformats.org/officeDocument/2006/relationships/image" Target="../media/image65.jpe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95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8.pn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100.png"/><Relationship Id="rId7" Type="http://schemas.openxmlformats.org/officeDocument/2006/relationships/image" Target="../media/image104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png"/><Relationship Id="rId10" Type="http://schemas.openxmlformats.org/officeDocument/2006/relationships/image" Target="../media/image107.jpeg"/><Relationship Id="rId4" Type="http://schemas.openxmlformats.org/officeDocument/2006/relationships/image" Target="../media/image101.png"/><Relationship Id="rId9" Type="http://schemas.openxmlformats.org/officeDocument/2006/relationships/image" Target="../media/image10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3" Type="http://schemas.openxmlformats.org/officeDocument/2006/relationships/image" Target="../media/image109.jpeg"/><Relationship Id="rId7" Type="http://schemas.openxmlformats.org/officeDocument/2006/relationships/image" Target="../media/image113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11" Type="http://schemas.openxmlformats.org/officeDocument/2006/relationships/image" Target="../media/image117.jpeg"/><Relationship Id="rId5" Type="http://schemas.openxmlformats.org/officeDocument/2006/relationships/image" Target="../media/image111.jpeg"/><Relationship Id="rId10" Type="http://schemas.openxmlformats.org/officeDocument/2006/relationships/image" Target="../media/image116.jpeg"/><Relationship Id="rId4" Type="http://schemas.openxmlformats.org/officeDocument/2006/relationships/image" Target="../media/image110.jpeg"/><Relationship Id="rId9" Type="http://schemas.openxmlformats.org/officeDocument/2006/relationships/image" Target="../media/image11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D21E2A8C-F3B7-4B33-88DA-2DD2CC48E357}"/>
              </a:ext>
            </a:extLst>
          </p:cNvPr>
          <p:cNvSpPr txBox="1"/>
          <p:nvPr/>
        </p:nvSpPr>
        <p:spPr>
          <a:xfrm>
            <a:off x="503592" y="4609699"/>
            <a:ext cx="4555632" cy="165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none" strike="noStrike" cap="none" dirty="0">
                <a:solidFill>
                  <a:schemeClr val="dk1"/>
                </a:solidFill>
                <a:latin typeface="PMingLiU-ExtB" panose="02020500000000000000" pitchFamily="18" charset="-120"/>
                <a:ea typeface="PMingLiU-ExtB" panose="02020500000000000000" pitchFamily="18" charset="-120"/>
                <a:sym typeface="Arial"/>
              </a:rPr>
              <a:t>Runzhi ZHANG</a:t>
            </a:r>
            <a:endParaRPr dirty="0">
              <a:latin typeface="PMingLiU-ExtB" panose="02020500000000000000" pitchFamily="18" charset="-120"/>
              <a:ea typeface="PMingLiU-ExtB" panose="02020500000000000000" pitchFamily="18" charset="-120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PMingLiU-ExtB" panose="02020500000000000000" pitchFamily="18" charset="-120"/>
                <a:ea typeface="PMingLiU-ExtB" panose="02020500000000000000" pitchFamily="18" charset="-120"/>
                <a:sym typeface="Arial"/>
              </a:rPr>
              <a:t>President, Executive Committee 2020-2021</a:t>
            </a:r>
            <a:endParaRPr dirty="0">
              <a:latin typeface="PMingLiU-ExtB" panose="02020500000000000000" pitchFamily="18" charset="-120"/>
              <a:ea typeface="PMingLiU-ExtB" panose="02020500000000000000" pitchFamily="18" charset="-120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PMingLiU-ExtB" panose="02020500000000000000" pitchFamily="18" charset="-120"/>
                <a:ea typeface="PMingLiU-ExtB" panose="02020500000000000000" pitchFamily="18" charset="-120"/>
                <a:sym typeface="Arial"/>
              </a:rPr>
              <a:t>Email: </a:t>
            </a:r>
            <a:r>
              <a:rPr lang="en-US" sz="2000" dirty="0">
                <a:solidFill>
                  <a:schemeClr val="dk1"/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u3535494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PMingLiU-ExtB" panose="02020500000000000000" pitchFamily="18" charset="-120"/>
                <a:ea typeface="PMingLiU-ExtB" panose="02020500000000000000" pitchFamily="18" charset="-120"/>
                <a:sym typeface="Arial"/>
              </a:rPr>
              <a:t>@hku.hk</a:t>
            </a:r>
            <a:r>
              <a:rPr lang="en-US" sz="2000" dirty="0">
                <a:solidFill>
                  <a:schemeClr val="dk1"/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pgsa@hku.hk</a:t>
            </a:r>
            <a:endParaRPr lang="en-US" sz="2000" b="0" i="0" u="none" strike="noStrike" cap="none" dirty="0">
              <a:solidFill>
                <a:schemeClr val="dk1"/>
              </a:solidFill>
              <a:latin typeface="PMingLiU-ExtB" panose="02020500000000000000" pitchFamily="18" charset="-120"/>
              <a:ea typeface="PMingLiU-ExtB" panose="02020500000000000000" pitchFamily="18" charset="-120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dk1"/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1 July 2020</a:t>
            </a:r>
            <a:endParaRPr dirty="0">
              <a:latin typeface="PMingLiU-ExtB" panose="02020500000000000000" pitchFamily="18" charset="-120"/>
              <a:ea typeface="PMingLiU-ExtB" panose="02020500000000000000" pitchFamily="18" charset="-120"/>
            </a:endParaRPr>
          </a:p>
        </p:txBody>
      </p:sp>
      <p:sp>
        <p:nvSpPr>
          <p:cNvPr id="6" name="Google Shape;95;p14">
            <a:extLst>
              <a:ext uri="{FF2B5EF4-FFF2-40B4-BE49-F238E27FC236}">
                <a16:creationId xmlns:a16="http://schemas.microsoft.com/office/drawing/2014/main" id="{89BEF6F5-8BCD-4562-9395-F5DFD19E7F1F}"/>
              </a:ext>
            </a:extLst>
          </p:cNvPr>
          <p:cNvSpPr txBox="1">
            <a:spLocks/>
          </p:cNvSpPr>
          <p:nvPr/>
        </p:nvSpPr>
        <p:spPr>
          <a:xfrm>
            <a:off x="72684" y="2206048"/>
            <a:ext cx="9619118" cy="1324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5500"/>
            </a:pPr>
            <a:r>
              <a:rPr lang="en-US" altLang="zh-CN" sz="6000" b="1" dirty="0">
                <a:latin typeface="PMingLiU-ExtB" panose="02020500000000000000" pitchFamily="18" charset="-120"/>
                <a:ea typeface="PMingLiU-ExtB" panose="02020500000000000000" pitchFamily="18" charset="-120"/>
                <a:cs typeface="Arial"/>
                <a:sym typeface="Arial"/>
              </a:rPr>
              <a:t>Introduction of HKU-PGSA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5D2D-881A-459D-9613-EEBA968FD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Constitution and Regulation</a:t>
            </a:r>
            <a:br>
              <a:rPr lang="en-US" altLang="zh-CN" dirty="0"/>
            </a:br>
            <a:r>
              <a:rPr lang="zh-CN" altLang="en-US" dirty="0"/>
              <a:t>章程 </a:t>
            </a:r>
            <a:r>
              <a:rPr lang="zh-CN" altLang="en-US" sz="2800" dirty="0"/>
              <a:t>與</a:t>
            </a:r>
            <a:r>
              <a:rPr lang="zh-CN" altLang="en-US" dirty="0"/>
              <a:t> 規定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B588263-5045-4B6A-A681-EF0745D857DA}"/>
              </a:ext>
            </a:extLst>
          </p:cNvPr>
          <p:cNvGrpSpPr/>
          <p:nvPr/>
        </p:nvGrpSpPr>
        <p:grpSpPr>
          <a:xfrm>
            <a:off x="959806" y="1614198"/>
            <a:ext cx="10298173" cy="4204422"/>
            <a:chOff x="959806" y="1614198"/>
            <a:chExt cx="10298173" cy="4204422"/>
          </a:xfrm>
        </p:grpSpPr>
        <p:pic>
          <p:nvPicPr>
            <p:cNvPr id="7" name="Picture 6" descr="A screenshot of text&#10;&#10;Description automatically generated">
              <a:extLst>
                <a:ext uri="{FF2B5EF4-FFF2-40B4-BE49-F238E27FC236}">
                  <a16:creationId xmlns:a16="http://schemas.microsoft.com/office/drawing/2014/main" id="{EF09628C-16DC-4C3D-B330-6E92D9F7D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781125">
              <a:off x="2234079" y="2087851"/>
              <a:ext cx="2305863" cy="32607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6FD7E4-19EB-4373-AECC-77548882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854863">
              <a:off x="7389013" y="2252257"/>
              <a:ext cx="2424785" cy="313795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1" name="Picture 10" descr="A close up of text on a black background&#10;&#10;Description automatically generated">
              <a:extLst>
                <a:ext uri="{FF2B5EF4-FFF2-40B4-BE49-F238E27FC236}">
                  <a16:creationId xmlns:a16="http://schemas.microsoft.com/office/drawing/2014/main" id="{B8371D42-5D20-4C9C-B417-6791A52A2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76198">
              <a:off x="9817979" y="3128086"/>
              <a:ext cx="1440000" cy="203632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Picture 12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E34F9FEE-29B5-46EB-8F8F-557EE4825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00812">
              <a:off x="959806" y="3782296"/>
              <a:ext cx="1440000" cy="203632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40BBC73B-9A73-4710-8A3C-B9961A56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2829" y="1614198"/>
              <a:ext cx="2798933" cy="39581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420484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EE7BE-A1C5-45AB-ADC2-6D64EA1D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Finance </a:t>
            </a:r>
            <a:br>
              <a:rPr lang="en-US" altLang="zh-CN" dirty="0"/>
            </a:br>
            <a:r>
              <a:rPr lang="zh-CN" altLang="en-US" dirty="0"/>
              <a:t>研會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財政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931E7-1E2A-4663-822D-7A9803CDB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Funding sources </a:t>
            </a:r>
          </a:p>
          <a:p>
            <a:pPr marL="533400" lvl="1" indent="0">
              <a:buNone/>
            </a:pPr>
            <a:r>
              <a:rPr lang="en-US" altLang="zh-CN" dirty="0"/>
              <a:t>Full Membership Fee </a:t>
            </a:r>
          </a:p>
          <a:p>
            <a:pPr marL="533400" lvl="1" indent="0">
              <a:buNone/>
            </a:pPr>
            <a:r>
              <a:rPr lang="en-US" altLang="zh-CN" dirty="0"/>
              <a:t>Sponsorship </a:t>
            </a:r>
          </a:p>
          <a:p>
            <a:pPr marL="533400" lvl="1" indent="0">
              <a:buNone/>
            </a:pPr>
            <a:r>
              <a:rPr lang="en-US" altLang="zh-CN" dirty="0"/>
              <a:t>University Funding</a:t>
            </a:r>
          </a:p>
          <a:p>
            <a:pPr lvl="2"/>
            <a:r>
              <a:rPr lang="en-US" altLang="zh-CN" dirty="0"/>
              <a:t>CEDARS Virtual Budget</a:t>
            </a:r>
          </a:p>
          <a:p>
            <a:pPr lvl="2"/>
            <a:r>
              <a:rPr lang="en-US" altLang="zh-CN" dirty="0"/>
              <a:t>GS Academic Events Fund</a:t>
            </a:r>
          </a:p>
          <a:p>
            <a:r>
              <a:rPr lang="en-US" altLang="zh-CN" dirty="0"/>
              <a:t>Expenses</a:t>
            </a:r>
          </a:p>
          <a:p>
            <a:pPr marL="533400" lvl="1" indent="0">
              <a:buNone/>
            </a:pPr>
            <a:r>
              <a:rPr lang="en-US" altLang="zh-CN" dirty="0"/>
              <a:t>Student Welfare</a:t>
            </a:r>
          </a:p>
          <a:p>
            <a:pPr marL="533400" lvl="1" indent="0">
              <a:buNone/>
            </a:pPr>
            <a:r>
              <a:rPr lang="en-US" altLang="zh-CN" dirty="0"/>
              <a:t>Activities Cost</a:t>
            </a:r>
          </a:p>
          <a:p>
            <a:pPr marL="533400" lvl="1" indent="0">
              <a:buNone/>
            </a:pPr>
            <a:r>
              <a:rPr lang="en-US" altLang="zh-CN" dirty="0"/>
              <a:t>Daily Operation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 descr="âfund iconâçå¾çæç´¢ç»æ">
            <a:extLst>
              <a:ext uri="{FF2B5EF4-FFF2-40B4-BE49-F238E27FC236}">
                <a16:creationId xmlns:a16="http://schemas.microsoft.com/office/drawing/2014/main" id="{38307FFC-03F3-4410-BA5F-E6CF049C6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2646" y="2169000"/>
            <a:ext cx="278716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11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F31B-E8D1-496E-8194-47A445936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Publication Means</a:t>
            </a:r>
            <a:br>
              <a:rPr lang="en-US" altLang="zh-CN" dirty="0"/>
            </a:b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宣傳</a:t>
            </a:r>
            <a:r>
              <a:rPr lang="zh-CN" altLang="en-US" dirty="0"/>
              <a:t>管道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63227-FEF8-4169-944F-99DD4D3FF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74908"/>
            <a:ext cx="10515600" cy="435133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dirty="0"/>
              <a:t>Bulk Email System</a:t>
            </a:r>
          </a:p>
          <a:p>
            <a:pPr marL="50800" indent="0" defTabSz="684213">
              <a:spcBef>
                <a:spcPts val="1200"/>
              </a:spcBef>
              <a:buNone/>
            </a:pPr>
            <a:r>
              <a:rPr lang="en-US" altLang="zh-CN" sz="2000" b="1" dirty="0"/>
              <a:t>	120</a:t>
            </a:r>
            <a:r>
              <a:rPr lang="en-US" altLang="zh-CN" sz="2000" dirty="0"/>
              <a:t> posts from Aug 2019 to July 2020</a:t>
            </a:r>
          </a:p>
          <a:p>
            <a:pPr>
              <a:spcBef>
                <a:spcPts val="1200"/>
              </a:spcBef>
            </a:pPr>
            <a:r>
              <a:rPr lang="en-US" altLang="zh-CN" dirty="0"/>
              <a:t>WeChat Public Account</a:t>
            </a:r>
          </a:p>
          <a:p>
            <a:pPr marL="50800" indent="0" defTabSz="684213">
              <a:spcBef>
                <a:spcPts val="1200"/>
              </a:spcBef>
              <a:buNone/>
            </a:pPr>
            <a:r>
              <a:rPr lang="en-US" altLang="zh-CN" sz="2000" b="1" dirty="0"/>
              <a:t>	129</a:t>
            </a:r>
            <a:r>
              <a:rPr lang="en-US" altLang="zh-CN" sz="2000" dirty="0"/>
              <a:t> posts from Aug 2019 to July 2020, </a:t>
            </a:r>
            <a:r>
              <a:rPr lang="en-US" altLang="zh-CN" sz="2000" b="1" dirty="0"/>
              <a:t>11541</a:t>
            </a:r>
            <a:r>
              <a:rPr lang="en-US" altLang="zh-CN" sz="2000" dirty="0"/>
              <a:t> followers</a:t>
            </a:r>
          </a:p>
          <a:p>
            <a:pPr>
              <a:spcBef>
                <a:spcPts val="1200"/>
              </a:spcBef>
            </a:pPr>
            <a:r>
              <a:rPr lang="en-US" altLang="zh-CN" dirty="0"/>
              <a:t>YouTube</a:t>
            </a:r>
          </a:p>
          <a:p>
            <a:pPr marL="50800" indent="0" defTabSz="684213">
              <a:spcBef>
                <a:spcPts val="600"/>
              </a:spcBef>
              <a:buNone/>
            </a:pPr>
            <a:r>
              <a:rPr lang="en-US" altLang="zh-TW" dirty="0"/>
              <a:t>	</a:t>
            </a:r>
            <a:r>
              <a:rPr lang="en-US" altLang="zh-TW" sz="2000" b="1" dirty="0"/>
              <a:t>16.7k</a:t>
            </a:r>
            <a:r>
              <a:rPr lang="en-US" altLang="zh-TW" sz="2000" dirty="0"/>
              <a:t> </a:t>
            </a:r>
            <a:r>
              <a:rPr lang="en-US" sz="2000" dirty="0"/>
              <a:t>subscribers,</a:t>
            </a:r>
            <a:r>
              <a:rPr lang="zh-CN" altLang="en-US" sz="2000" dirty="0"/>
              <a:t> </a:t>
            </a:r>
            <a:r>
              <a:rPr lang="zh-TW" altLang="en-US" sz="2000" dirty="0"/>
              <a:t>香港大學研究生會</a:t>
            </a:r>
            <a:r>
              <a:rPr lang="en-US" altLang="zh-TW" sz="2000" dirty="0"/>
              <a:t>HKU-PGSA</a:t>
            </a: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en-US" altLang="zh-CN" dirty="0"/>
              <a:t>Facebook </a:t>
            </a: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en-US" altLang="zh-CN" dirty="0"/>
              <a:t>Weibo</a:t>
            </a:r>
          </a:p>
          <a:p>
            <a:pPr>
              <a:spcBef>
                <a:spcPts val="600"/>
              </a:spcBef>
            </a:pPr>
            <a:r>
              <a:rPr lang="en-US" altLang="zh-CN" dirty="0"/>
              <a:t>WeChat Groups </a:t>
            </a:r>
          </a:p>
          <a:p>
            <a:endParaRPr lang="zh-CN" altLang="en-US" dirty="0"/>
          </a:p>
        </p:txBody>
      </p:sp>
      <p:sp>
        <p:nvSpPr>
          <p:cNvPr id="6" name="AutoShape 14" descr="âweibo iconâçå¾çæç´¢ç»æ">
            <a:extLst>
              <a:ext uri="{FF2B5EF4-FFF2-40B4-BE49-F238E27FC236}">
                <a16:creationId xmlns:a16="http://schemas.microsoft.com/office/drawing/2014/main" id="{B108037E-15F7-4BBB-A114-3D8FF95C5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 descr="âgmailâçå¾çæç´¢ç»æ">
            <a:extLst>
              <a:ext uri="{FF2B5EF4-FFF2-40B4-BE49-F238E27FC236}">
                <a16:creationId xmlns:a16="http://schemas.microsoft.com/office/drawing/2014/main" id="{708C8CBB-0085-42A0-AF03-680A9170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1419" y="2161525"/>
            <a:ext cx="1107524" cy="838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âfacebook iconâçå¾çæç´¢ç»æ">
            <a:extLst>
              <a:ext uri="{FF2B5EF4-FFF2-40B4-BE49-F238E27FC236}">
                <a16:creationId xmlns:a16="http://schemas.microsoft.com/office/drawing/2014/main" id="{25AA7A3D-6415-4FE9-88F4-CF7D49CF1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7387" y="910298"/>
            <a:ext cx="922937" cy="922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âYoutube iconâçå¾çæç´¢ç»æ">
            <a:extLst>
              <a:ext uri="{FF2B5EF4-FFF2-40B4-BE49-F238E27FC236}">
                <a16:creationId xmlns:a16="http://schemas.microsoft.com/office/drawing/2014/main" id="{1CB91338-C3CC-4136-A420-897970336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0038" y="1200054"/>
            <a:ext cx="1107524" cy="1107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âweibo iconâçå¾çæç´¢ç»æ">
            <a:extLst>
              <a:ext uri="{FF2B5EF4-FFF2-40B4-BE49-F238E27FC236}">
                <a16:creationId xmlns:a16="http://schemas.microsoft.com/office/drawing/2014/main" id="{3EF42F31-5B52-4D78-B072-3B334A916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5537" y="3314695"/>
            <a:ext cx="1107524" cy="1107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âwechat iconâçå¾çæç´¢ç»æ">
            <a:extLst>
              <a:ext uri="{FF2B5EF4-FFF2-40B4-BE49-F238E27FC236}">
                <a16:creationId xmlns:a16="http://schemas.microsoft.com/office/drawing/2014/main" id="{198F37C3-FF1C-4D1C-A1B5-2C8C89BA0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7078" y="3033211"/>
            <a:ext cx="922937" cy="922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A91090A7-87F8-40B1-AD98-379014FE946E}"/>
              </a:ext>
            </a:extLst>
          </p:cNvPr>
          <p:cNvGrpSpPr/>
          <p:nvPr/>
        </p:nvGrpSpPr>
        <p:grpSpPr>
          <a:xfrm>
            <a:off x="4906120" y="4829319"/>
            <a:ext cx="4063773" cy="1627000"/>
            <a:chOff x="6714577" y="-175659"/>
            <a:chExt cx="4679546" cy="1873535"/>
          </a:xfrm>
        </p:grpSpPr>
        <p:pic>
          <p:nvPicPr>
            <p:cNvPr id="5" name="图片 4" descr="图片包含 游戏机&#10;&#10;描述已自动生成">
              <a:extLst>
                <a:ext uri="{FF2B5EF4-FFF2-40B4-BE49-F238E27FC236}">
                  <a16:creationId xmlns:a16="http://schemas.microsoft.com/office/drawing/2014/main" id="{EC3CAF45-1B9B-4F82-8168-796CDA187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58440" y="276923"/>
              <a:ext cx="1347418" cy="1388276"/>
            </a:xfrm>
            <a:prstGeom prst="rect">
              <a:avLst/>
            </a:prstGeom>
          </p:spPr>
        </p:pic>
        <p:pic>
          <p:nvPicPr>
            <p:cNvPr id="9" name="图片 8" descr="图片包含 画&#10;&#10;描述已自动生成">
              <a:extLst>
                <a:ext uri="{FF2B5EF4-FFF2-40B4-BE49-F238E27FC236}">
                  <a16:creationId xmlns:a16="http://schemas.microsoft.com/office/drawing/2014/main" id="{C9D4D9BD-1C99-4F32-B82D-7D0153E41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98985" y="250076"/>
              <a:ext cx="1495138" cy="1415123"/>
            </a:xfrm>
            <a:prstGeom prst="rect">
              <a:avLst/>
            </a:prstGeom>
          </p:spPr>
        </p:pic>
        <p:pic>
          <p:nvPicPr>
            <p:cNvPr id="11" name="图片 10" descr="图片包含 游戏机&#10;&#10;描述已自动生成">
              <a:extLst>
                <a:ext uri="{FF2B5EF4-FFF2-40B4-BE49-F238E27FC236}">
                  <a16:creationId xmlns:a16="http://schemas.microsoft.com/office/drawing/2014/main" id="{D5B5B5CA-4600-4C7D-B103-B1E16E9AE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14577" y="282752"/>
              <a:ext cx="1487962" cy="1415124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C15F455-AEB8-4647-AA7B-664F40030BAF}"/>
                </a:ext>
              </a:extLst>
            </p:cNvPr>
            <p:cNvSpPr txBox="1"/>
            <p:nvPr/>
          </p:nvSpPr>
          <p:spPr>
            <a:xfrm>
              <a:off x="6954336" y="-175659"/>
              <a:ext cx="1012472" cy="354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We</a:t>
              </a:r>
              <a:r>
                <a:rPr lang="en-US" altLang="zh-CN" b="1" dirty="0"/>
                <a:t>C</a:t>
              </a:r>
              <a:r>
                <a:rPr lang="en-US" b="1" dirty="0"/>
                <a:t>hat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F706520-D2EB-4D9A-9BAC-13544862A050}"/>
                </a:ext>
              </a:extLst>
            </p:cNvPr>
            <p:cNvSpPr txBox="1"/>
            <p:nvPr/>
          </p:nvSpPr>
          <p:spPr>
            <a:xfrm>
              <a:off x="8695926" y="-175659"/>
              <a:ext cx="8770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Weibo</a:t>
              </a:r>
            </a:p>
          </p:txBody>
        </p:sp>
        <p:sp>
          <p:nvSpPr>
            <p:cNvPr id="19" name="文本框 11">
              <a:extLst>
                <a:ext uri="{FF2B5EF4-FFF2-40B4-BE49-F238E27FC236}">
                  <a16:creationId xmlns:a16="http://schemas.microsoft.com/office/drawing/2014/main" id="{8C15F455-AEB8-4647-AA7B-664F40030BAF}"/>
                </a:ext>
              </a:extLst>
            </p:cNvPr>
            <p:cNvSpPr txBox="1"/>
            <p:nvPr/>
          </p:nvSpPr>
          <p:spPr>
            <a:xfrm>
              <a:off x="10008882" y="-156745"/>
              <a:ext cx="1275344" cy="354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b="1" dirty="0"/>
                <a:t>Facebook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002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3873-A111-461A-A7DF-7E39CB8F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Full Membership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07DBA-5CD0-403B-840D-17EC9F387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4558" y="1436914"/>
            <a:ext cx="4544786" cy="4166961"/>
          </a:xfrm>
        </p:spPr>
        <p:txBody>
          <a:bodyPr/>
          <a:lstStyle/>
          <a:p>
            <a:pPr marL="50800" indent="0" algn="just">
              <a:buNone/>
            </a:pPr>
            <a:r>
              <a:rPr lang="en-US" altLang="zh-CN" sz="2000" dirty="0"/>
              <a:t>The number of verified Full Member has been increasing during 2015 to 2019.</a:t>
            </a:r>
          </a:p>
          <a:p>
            <a:pPr marL="50800" indent="0" algn="just">
              <a:buNone/>
            </a:pPr>
            <a:r>
              <a:rPr lang="en-US" altLang="zh-CN" sz="2000" dirty="0"/>
              <a:t>The membership system is being improved for more friendly registration and verification.</a:t>
            </a:r>
          </a:p>
          <a:p>
            <a:pPr marL="50800" indent="0">
              <a:buNone/>
            </a:pPr>
            <a:endParaRPr lang="en-US" altLang="zh-CN" dirty="0"/>
          </a:p>
          <a:p>
            <a:pPr marL="50800" indent="0">
              <a:buNone/>
            </a:pPr>
            <a:r>
              <a:rPr lang="en-US" altLang="zh-CN" dirty="0"/>
              <a:t>Total number of Full Member</a:t>
            </a:r>
          </a:p>
          <a:p>
            <a:pPr marL="50800" indent="0">
              <a:buNone/>
            </a:pPr>
            <a:r>
              <a:rPr lang="en-US" altLang="zh-CN" sz="3200" b="1" dirty="0"/>
              <a:t>Around 1000 </a:t>
            </a:r>
            <a:r>
              <a:rPr lang="en-US" altLang="zh-CN" sz="1800" dirty="0"/>
              <a:t>(as at 1 July 2020)</a:t>
            </a:r>
          </a:p>
          <a:p>
            <a:pPr marL="50800" indent="0">
              <a:buNone/>
            </a:pPr>
            <a:endParaRPr lang="zh-CN" altLang="en-US" dirty="0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D6DCBCC8-00E4-49FE-B812-76558CA3E9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967382"/>
              </p:ext>
            </p:extLst>
          </p:nvPr>
        </p:nvGraphicFramePr>
        <p:xfrm>
          <a:off x="602568" y="1624700"/>
          <a:ext cx="6771990" cy="4620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0685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E1698-46F2-4F90-9100-1A671029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University Affairs</a:t>
            </a:r>
            <a:br>
              <a:rPr lang="en-US" altLang="zh-CN" dirty="0"/>
            </a:b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大學</a:t>
            </a:r>
            <a:r>
              <a:rPr lang="zh-CN" altLang="en-US" dirty="0"/>
              <a:t>事務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97F5D-55A9-4632-919D-7D4C9930D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6038589" cy="4351338"/>
          </a:xfrm>
        </p:spPr>
        <p:txBody>
          <a:bodyPr/>
          <a:lstStyle/>
          <a:p>
            <a:r>
              <a:rPr lang="en-US" altLang="zh-CN" dirty="0"/>
              <a:t>University Council and Senate</a:t>
            </a:r>
          </a:p>
          <a:p>
            <a:pPr marL="450850" indent="0">
              <a:buNone/>
            </a:pPr>
            <a:r>
              <a:rPr lang="en-US" altLang="zh-CN" sz="2000" dirty="0"/>
              <a:t>University Governance</a:t>
            </a:r>
          </a:p>
          <a:p>
            <a:r>
              <a:rPr lang="en-US" altLang="zh-CN" dirty="0"/>
              <a:t>Nomination to </a:t>
            </a:r>
            <a:r>
              <a:rPr lang="en-US" altLang="zh-CN" b="1" dirty="0"/>
              <a:t>10</a:t>
            </a:r>
            <a:r>
              <a:rPr lang="en-US" altLang="zh-CN" dirty="0"/>
              <a:t> Committees</a:t>
            </a:r>
          </a:p>
          <a:p>
            <a:pPr marL="450850" indent="0">
              <a:buNone/>
            </a:pPr>
            <a:r>
              <a:rPr lang="en-US" altLang="zh-CN" sz="2000" dirty="0"/>
              <a:t>(Campus Life, Careers &amp; Placement, Catering, eLearning, Equal Opportunity, Halls, Health, Safety &amp; Well-Being, Library, Personal Development &amp; Counselling, Student Affairs)</a:t>
            </a:r>
          </a:p>
          <a:p>
            <a:r>
              <a:rPr lang="en-US" altLang="zh-CN" dirty="0"/>
              <a:t>President’s Forum &amp; Meeting</a:t>
            </a:r>
          </a:p>
          <a:p>
            <a:r>
              <a:rPr lang="en-US" altLang="zh-CN" dirty="0"/>
              <a:t>Campus Life Survey</a:t>
            </a:r>
          </a:p>
          <a:p>
            <a:r>
              <a:rPr lang="en-US" altLang="zh-CN" dirty="0"/>
              <a:t>Taskforce on Residence Issue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5ECA27E-41A3-4BAD-8BFE-B009FB93044F}"/>
              </a:ext>
            </a:extLst>
          </p:cNvPr>
          <p:cNvGrpSpPr/>
          <p:nvPr/>
        </p:nvGrpSpPr>
        <p:grpSpPr>
          <a:xfrm>
            <a:off x="5845187" y="99750"/>
            <a:ext cx="6175840" cy="6212150"/>
            <a:chOff x="5845187" y="99750"/>
            <a:chExt cx="6175840" cy="62121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9C0B8D-4CE7-4E09-A69C-CB73FE2C8C9F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5187" y="4759325"/>
              <a:ext cx="3552825" cy="15525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Picture 3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9EFF1D75-2033-47ED-95DF-F1183EB5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1027" y="99750"/>
              <a:ext cx="3240000" cy="216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 descr="A group of people sitting in front of a crowd&#10;&#10;Description automatically generated">
              <a:extLst>
                <a:ext uri="{FF2B5EF4-FFF2-40B4-BE49-F238E27FC236}">
                  <a16:creationId xmlns:a16="http://schemas.microsoft.com/office/drawing/2014/main" id="{6DADE37F-AAAB-4834-9165-765869735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1027" y="3139528"/>
              <a:ext cx="3240000" cy="216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6DB1C7C1-1FA2-4C89-A71C-AB4C39299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3609" y="1544875"/>
              <a:ext cx="3399835" cy="216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43202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74D09-FAF9-479B-B0FB-B156790E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Orientation &amp; Student Welfare</a:t>
            </a:r>
            <a:br>
              <a:rPr lang="en-US" altLang="zh-CN" dirty="0"/>
            </a:b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迎新</a:t>
            </a:r>
            <a:r>
              <a:rPr lang="zh-CN" altLang="en-US" dirty="0"/>
              <a:t> </a:t>
            </a:r>
            <a:r>
              <a:rPr lang="zh-CN" altLang="en-US" sz="2800" dirty="0"/>
              <a:t>與</a:t>
            </a:r>
            <a:r>
              <a:rPr lang="zh-CN" altLang="en-US" dirty="0"/>
              <a:t> 學生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福利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D1751-A541-48BF-B016-D303E5760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Week of Welcome </a:t>
            </a:r>
          </a:p>
          <a:p>
            <a:pPr marL="533400" lvl="1" indent="0">
              <a:buNone/>
            </a:pPr>
            <a:r>
              <a:rPr lang="en-US" altLang="zh-CN" dirty="0"/>
              <a:t>Orientation Ceremony </a:t>
            </a:r>
          </a:p>
          <a:p>
            <a:pPr marL="533400" lvl="1" indent="0">
              <a:buNone/>
            </a:pPr>
            <a:r>
              <a:rPr lang="en-US" altLang="zh-CN" dirty="0"/>
              <a:t>Mega Sales</a:t>
            </a:r>
          </a:p>
          <a:p>
            <a:pPr marL="533400" lvl="1" indent="0">
              <a:buNone/>
            </a:pPr>
            <a:r>
              <a:rPr lang="en-US" altLang="zh-CN" dirty="0"/>
              <a:t>Bus Tour Hong Kong </a:t>
            </a:r>
            <a:endParaRPr lang="zh-CN" altLang="en-US" dirty="0"/>
          </a:p>
          <a:p>
            <a:r>
              <a:rPr lang="en-US" altLang="zh-CN" dirty="0"/>
              <a:t>Welfare Week </a:t>
            </a:r>
          </a:p>
          <a:p>
            <a:pPr marL="533400" lvl="1" indent="0">
              <a:buNone/>
            </a:pPr>
            <a:r>
              <a:rPr lang="en-US" altLang="zh-CN" dirty="0"/>
              <a:t>Giftpack Distribution 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40525D1-4267-4570-A515-376F67750CA2}"/>
              </a:ext>
            </a:extLst>
          </p:cNvPr>
          <p:cNvGrpSpPr/>
          <p:nvPr/>
        </p:nvGrpSpPr>
        <p:grpSpPr>
          <a:xfrm>
            <a:off x="4187765" y="553015"/>
            <a:ext cx="7571847" cy="5623948"/>
            <a:chOff x="4187765" y="553015"/>
            <a:chExt cx="7571847" cy="5623948"/>
          </a:xfrm>
        </p:grpSpPr>
        <p:pic>
          <p:nvPicPr>
            <p:cNvPr id="6" name="Picture 5" descr="A double decker bus parked on the side of a building&#10;&#10;Description generated with very high confidence">
              <a:extLst>
                <a:ext uri="{FF2B5EF4-FFF2-40B4-BE49-F238E27FC236}">
                  <a16:creationId xmlns:a16="http://schemas.microsoft.com/office/drawing/2014/main" id="{F49C69F7-05F3-4960-8104-CEB8F202E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09633" y="2072662"/>
              <a:ext cx="3011734" cy="162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F2C7677-FBEE-4FEE-8E38-084039F3B9A9}"/>
                </a:ext>
              </a:extLst>
            </p:cNvPr>
            <p:cNvGrpSpPr/>
            <p:nvPr/>
          </p:nvGrpSpPr>
          <p:grpSpPr>
            <a:xfrm>
              <a:off x="4187765" y="553015"/>
              <a:ext cx="7571847" cy="5623948"/>
              <a:chOff x="4187765" y="553015"/>
              <a:chExt cx="7571847" cy="5623948"/>
            </a:xfrm>
          </p:grpSpPr>
          <p:pic>
            <p:nvPicPr>
              <p:cNvPr id="13" name="Picture 9">
                <a:extLst>
                  <a:ext uri="{FF2B5EF4-FFF2-40B4-BE49-F238E27FC236}">
                    <a16:creationId xmlns:a16="http://schemas.microsoft.com/office/drawing/2014/main" id="{042DEEDE-AD10-4947-82DA-5FF430F79AE7}"/>
                  </a:ext>
                </a:extLst>
              </p:cNvPr>
              <p:cNvPicPr/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87765" y="4506483"/>
                <a:ext cx="2227464" cy="1670480"/>
              </a:xfrm>
              <a:prstGeom prst="rect">
                <a:avLst/>
              </a:prstGeom>
            </p:spPr>
          </p:pic>
          <p:pic>
            <p:nvPicPr>
              <p:cNvPr id="14" name="Picture 3">
                <a:extLst>
                  <a:ext uri="{FF2B5EF4-FFF2-40B4-BE49-F238E27FC236}">
                    <a16:creationId xmlns:a16="http://schemas.microsoft.com/office/drawing/2014/main" id="{D12D54D1-F5C0-4C12-B92D-0585EF1B0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35051" y="1220229"/>
                <a:ext cx="2718777" cy="2039083"/>
              </a:xfrm>
              <a:prstGeom prst="rect">
                <a:avLst/>
              </a:prstGeom>
            </p:spPr>
          </p:pic>
          <p:pic>
            <p:nvPicPr>
              <p:cNvPr id="5" name="Picture 4" descr="A group of people posing for the camera&#10;&#10;Description automatically generated">
                <a:extLst>
                  <a:ext uri="{FF2B5EF4-FFF2-40B4-BE49-F238E27FC236}">
                    <a16:creationId xmlns:a16="http://schemas.microsoft.com/office/drawing/2014/main" id="{31190202-82C3-4E12-8BB5-783E717C79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40835" y="553015"/>
                <a:ext cx="2718777" cy="16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" name="Picture 9" descr="A group of people standing around each other&#10;&#10;Description automatically generated">
                <a:extLst>
                  <a:ext uri="{FF2B5EF4-FFF2-40B4-BE49-F238E27FC236}">
                    <a16:creationId xmlns:a16="http://schemas.microsoft.com/office/drawing/2014/main" id="{A5830FE0-5A06-48C8-8992-284479F46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92626" y="3135835"/>
                <a:ext cx="2430000" cy="16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8" name="Picture 7" descr="A group of people sitting at a table&#10;&#10;Description automatically generated">
                <a:extLst>
                  <a:ext uri="{FF2B5EF4-FFF2-40B4-BE49-F238E27FC236}">
                    <a16:creationId xmlns:a16="http://schemas.microsoft.com/office/drawing/2014/main" id="{75141AFC-9B0C-4111-8635-D74477E7A9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270287" y="3389008"/>
                <a:ext cx="2884471" cy="16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9" name="Picture 8" descr="A group of people sitting in front of a crowd&#10;&#10;Description automatically generated">
                <a:extLst>
                  <a:ext uri="{FF2B5EF4-FFF2-40B4-BE49-F238E27FC236}">
                    <a16:creationId xmlns:a16="http://schemas.microsoft.com/office/drawing/2014/main" id="{15401115-365B-48AB-81EB-6B38C36E16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" b="-1"/>
              <a:stretch/>
            </p:blipFill>
            <p:spPr>
              <a:xfrm>
                <a:off x="6361493" y="4285072"/>
                <a:ext cx="3032594" cy="16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33184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5300-6A7E-4B2D-8988-5F426D08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Academic Events</a:t>
            </a:r>
            <a:br>
              <a:rPr lang="en-US" altLang="zh-CN" dirty="0"/>
            </a:b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學術</a:t>
            </a:r>
            <a:r>
              <a:rPr lang="zh-CN" altLang="en-US" dirty="0"/>
              <a:t>活動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66664-B9E7-4F20-B944-37AC5E2C3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064829" cy="4351338"/>
          </a:xfrm>
        </p:spPr>
        <p:txBody>
          <a:bodyPr/>
          <a:lstStyle/>
          <a:p>
            <a:r>
              <a:rPr lang="en-US" altLang="zh-CN" dirty="0"/>
              <a:t>Interdisciplinary Research Competition (IRC)</a:t>
            </a:r>
          </a:p>
          <a:p>
            <a:r>
              <a:rPr lang="en-US" altLang="zh-CN" dirty="0"/>
              <a:t>3MT</a:t>
            </a:r>
            <a:r>
              <a:rPr lang="zh-CN" altLang="en-US" dirty="0"/>
              <a:t> </a:t>
            </a:r>
            <a:r>
              <a:rPr lang="en-US" altLang="zh-CN" dirty="0"/>
              <a:t>Competition</a:t>
            </a:r>
            <a:endParaRPr lang="en-US" dirty="0"/>
          </a:p>
          <a:p>
            <a:r>
              <a:rPr lang="en-HK" dirty="0"/>
              <a:t>HKU Visualise Your Thesis Competition 2020</a:t>
            </a:r>
          </a:p>
          <a:p>
            <a:r>
              <a:rPr lang="en-HK" dirty="0"/>
              <a:t>Interview with </a:t>
            </a:r>
            <a:r>
              <a:rPr lang="en-US" dirty="0"/>
              <a:t>Innovators Under 35 from HKU selected by MIT </a:t>
            </a:r>
            <a:endParaRPr lang="en-US" altLang="zh-CN" dirty="0"/>
          </a:p>
          <a:p>
            <a:r>
              <a:rPr lang="en-US" altLang="zh-CN" dirty="0" err="1"/>
              <a:t>Zhizhi</a:t>
            </a:r>
            <a:r>
              <a:rPr lang="en-US" altLang="zh-CN" dirty="0"/>
              <a:t> Forum (</a:t>
            </a:r>
            <a:r>
              <a:rPr lang="zh-CN" altLang="en-US" dirty="0"/>
              <a:t>致知論壇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BGI Forum (</a:t>
            </a:r>
            <a:r>
              <a:rPr lang="zh-CN" altLang="en-US" dirty="0"/>
              <a:t>華大基因論壇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Cell Phone Photographing Lecture 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6F8D45F-BC14-4A3A-9682-82AC6E1DBD56}"/>
              </a:ext>
            </a:extLst>
          </p:cNvPr>
          <p:cNvGrpSpPr/>
          <p:nvPr/>
        </p:nvGrpSpPr>
        <p:grpSpPr>
          <a:xfrm>
            <a:off x="6687614" y="370155"/>
            <a:ext cx="5324151" cy="5814770"/>
            <a:chOff x="6687614" y="370155"/>
            <a:chExt cx="5324151" cy="5814770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0678D5ED-9D05-4A34-B9AF-47E009879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7863" y="4811177"/>
              <a:ext cx="2085044" cy="1373748"/>
            </a:xfrm>
            <a:prstGeom prst="rect">
              <a:avLst/>
            </a:prstGeom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F96ED8CC-63E9-421C-97BD-E285DD848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0539" y="3405065"/>
              <a:ext cx="2085043" cy="11370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61112C-1755-4531-A194-974D97BC1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25340" y="1904678"/>
              <a:ext cx="2356558" cy="13255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 descr="A group of people sitting at a desk&#10;&#10;Description automatically generated">
              <a:extLst>
                <a:ext uri="{FF2B5EF4-FFF2-40B4-BE49-F238E27FC236}">
                  <a16:creationId xmlns:a16="http://schemas.microsoft.com/office/drawing/2014/main" id="{72FD3513-CF99-49B0-A770-C15308E2E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49352" y="888997"/>
              <a:ext cx="2334836" cy="13133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E516B72D-C08A-45AA-90F1-94B771071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49352" y="3415504"/>
              <a:ext cx="2662413" cy="14975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D23BD20-81A5-476C-B74A-3063304E2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87614" y="4120344"/>
              <a:ext cx="1975702" cy="11113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 descr="A person standing in front of a curtain&#10;&#10;Description automatically generated">
              <a:extLst>
                <a:ext uri="{FF2B5EF4-FFF2-40B4-BE49-F238E27FC236}">
                  <a16:creationId xmlns:a16="http://schemas.microsoft.com/office/drawing/2014/main" id="{6776B2DF-93FE-45CF-81D6-4C2E01500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34231" y="370155"/>
              <a:ext cx="2334836" cy="13133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2E819FF7-7031-49A0-A6CE-F7B68FB60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6045" y="2888629"/>
              <a:ext cx="950362" cy="1343369"/>
            </a:xfrm>
            <a:prstGeom prst="rect">
              <a:avLst/>
            </a:prstGeom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DECDC877-B47D-489A-AC80-1DFC80228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727" y="1453439"/>
              <a:ext cx="1288926" cy="1809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861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F63-243C-4E20-AFC6-713C0BEB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Career Development </a:t>
            </a:r>
            <a:br>
              <a:rPr lang="en-US" altLang="zh-CN" dirty="0"/>
            </a:b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求職 </a:t>
            </a:r>
            <a:r>
              <a:rPr lang="zh-CN" altLang="en-US" sz="2800" dirty="0"/>
              <a:t>與</a:t>
            </a:r>
            <a:r>
              <a:rPr lang="zh-CN" altLang="en-US" dirty="0"/>
              <a:t> 創新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創業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198D3-D9C6-444F-911E-358072401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860850" cy="4351338"/>
          </a:xfrm>
        </p:spPr>
        <p:txBody>
          <a:bodyPr/>
          <a:lstStyle/>
          <a:p>
            <a:r>
              <a:rPr lang="en-US" altLang="zh-CN" dirty="0"/>
              <a:t>Recruitment talks</a:t>
            </a:r>
          </a:p>
          <a:p>
            <a:pPr marL="533400" lvl="1" indent="0">
              <a:buNone/>
            </a:pPr>
            <a:r>
              <a:rPr lang="en-US" altLang="zh-CN" dirty="0"/>
              <a:t>Companies </a:t>
            </a:r>
          </a:p>
          <a:p>
            <a:pPr marL="533400" lvl="1" indent="0">
              <a:buNone/>
            </a:pPr>
            <a:r>
              <a:rPr lang="en-US" altLang="zh-CN" dirty="0"/>
              <a:t>Universities</a:t>
            </a:r>
          </a:p>
          <a:p>
            <a:r>
              <a:rPr lang="en-US" altLang="zh-CN" dirty="0"/>
              <a:t>Job fairs</a:t>
            </a:r>
          </a:p>
          <a:p>
            <a:r>
              <a:rPr lang="en-US" altLang="zh-CN" dirty="0"/>
              <a:t>Job seeking training </a:t>
            </a:r>
          </a:p>
          <a:p>
            <a:r>
              <a:rPr lang="en-US" altLang="zh-CN" dirty="0"/>
              <a:t>Innovation and entrepreneurship</a:t>
            </a:r>
          </a:p>
          <a:p>
            <a:pPr marL="533400" lvl="1" indent="0">
              <a:buNone/>
            </a:pPr>
            <a:r>
              <a:rPr lang="en-US" altLang="zh-CN" dirty="0" err="1"/>
              <a:t>Songshan</a:t>
            </a:r>
            <a:r>
              <a:rPr lang="en-US" altLang="zh-CN" dirty="0"/>
              <a:t> Lake I.E. Competition </a:t>
            </a:r>
          </a:p>
          <a:p>
            <a:pPr marL="533400" lvl="1" indent="0">
              <a:buNone/>
            </a:pPr>
            <a:r>
              <a:rPr lang="en-US" altLang="zh-CN" dirty="0" err="1"/>
              <a:t>iDendron</a:t>
            </a:r>
            <a:endParaRPr lang="en-US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7BC5DA3-848A-43E9-B1AB-BAEA5474C8A7}"/>
              </a:ext>
            </a:extLst>
          </p:cNvPr>
          <p:cNvGrpSpPr/>
          <p:nvPr/>
        </p:nvGrpSpPr>
        <p:grpSpPr>
          <a:xfrm>
            <a:off x="6197600" y="346428"/>
            <a:ext cx="5639924" cy="5419242"/>
            <a:chOff x="6197600" y="346428"/>
            <a:chExt cx="5639924" cy="5419242"/>
          </a:xfrm>
        </p:grpSpPr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7E7FC430-E304-4A38-94D8-714805A28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4688" y="1105924"/>
              <a:ext cx="1837859" cy="753577"/>
            </a:xfrm>
            <a:prstGeom prst="rect">
              <a:avLst/>
            </a:prstGeom>
          </p:spPr>
        </p:pic>
        <p:pic>
          <p:nvPicPr>
            <p:cNvPr id="23" name="Picture 15">
              <a:extLst>
                <a:ext uri="{FF2B5EF4-FFF2-40B4-BE49-F238E27FC236}">
                  <a16:creationId xmlns:a16="http://schemas.microsoft.com/office/drawing/2014/main" id="{5DE3B439-84C1-45E1-8BDF-5B62D0FF1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0751" y="892510"/>
              <a:ext cx="2138388" cy="911029"/>
            </a:xfrm>
            <a:prstGeom prst="rect">
              <a:avLst/>
            </a:prstGeom>
          </p:spPr>
        </p:pic>
        <p:pic>
          <p:nvPicPr>
            <p:cNvPr id="18" name="Picture 11">
              <a:extLst>
                <a:ext uri="{FF2B5EF4-FFF2-40B4-BE49-F238E27FC236}">
                  <a16:creationId xmlns:a16="http://schemas.microsoft.com/office/drawing/2014/main" id="{450EB180-31D9-48D6-8A90-0EF667986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51969" y="3675004"/>
              <a:ext cx="905483" cy="1966686"/>
            </a:xfrm>
            <a:prstGeom prst="rect">
              <a:avLst/>
            </a:prstGeom>
          </p:spPr>
        </p:pic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3C4C66D-7612-4157-9EC4-919EEAB35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2004" y="1378281"/>
              <a:ext cx="1216008" cy="16213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316907-7053-4AAA-A311-59DECE692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97600" y="2493086"/>
              <a:ext cx="1216008" cy="18430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AC36F3-CA00-4876-83F6-197735F24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0486" y="1944603"/>
              <a:ext cx="1216008" cy="17804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D6350A-89CA-487E-B681-06C69CD13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5059" y="2277489"/>
              <a:ext cx="1216008" cy="18179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233062-6B05-4312-8653-6831910DE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78696" y="1652373"/>
              <a:ext cx="1158828" cy="23769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C644B0D-4BEE-43C2-A230-5B6FE981E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53319" y="3980884"/>
              <a:ext cx="1216008" cy="17847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8F6194-E02E-4903-A2CD-37F560F7D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65964" y="2305223"/>
              <a:ext cx="1216008" cy="16125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7DA028-EDAF-4471-ABA4-84E4639FB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09038" y="4603701"/>
              <a:ext cx="1216008" cy="7562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 descr="A close up of a device&#10;&#10;Description automatically generated">
              <a:extLst>
                <a:ext uri="{FF2B5EF4-FFF2-40B4-BE49-F238E27FC236}">
                  <a16:creationId xmlns:a16="http://schemas.microsoft.com/office/drawing/2014/main" id="{9DDF1979-9E89-426C-B57D-CACCA84EE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5044" y="3073784"/>
              <a:ext cx="1216008" cy="9555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ACE71B6-A9C7-44D8-8732-9916DCEF1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03187" y="1575399"/>
              <a:ext cx="1216008" cy="6844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 descr="A circuit board&#10;&#10;Description automatically generated">
              <a:extLst>
                <a:ext uri="{FF2B5EF4-FFF2-40B4-BE49-F238E27FC236}">
                  <a16:creationId xmlns:a16="http://schemas.microsoft.com/office/drawing/2014/main" id="{614F2CDF-AE0D-45DD-A3BA-1567A64DA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4700" y="3590713"/>
              <a:ext cx="1216008" cy="17336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228A8D-561F-43D5-A21D-0ED57FC96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18549" y="849699"/>
              <a:ext cx="1216008" cy="17975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1" name="Picture 20" descr="A black and silver text on a screen&#10;&#10;Description automatically generated">
              <a:extLst>
                <a:ext uri="{FF2B5EF4-FFF2-40B4-BE49-F238E27FC236}">
                  <a16:creationId xmlns:a16="http://schemas.microsoft.com/office/drawing/2014/main" id="{97B3C225-440A-4D82-B4D7-5A3CA7F81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8029" y="3445724"/>
              <a:ext cx="1216008" cy="13695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Picture 13">
              <a:extLst>
                <a:ext uri="{FF2B5EF4-FFF2-40B4-BE49-F238E27FC236}">
                  <a16:creationId xmlns:a16="http://schemas.microsoft.com/office/drawing/2014/main" id="{1B2E5B97-C5D5-4906-83DD-297E9678B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9050" y="4144029"/>
              <a:ext cx="1065019" cy="1417997"/>
            </a:xfrm>
            <a:prstGeom prst="rect">
              <a:avLst/>
            </a:prstGeom>
          </p:spPr>
        </p:pic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DE44A444-B742-49E9-A969-84C90FDCE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5529" y="2682253"/>
              <a:ext cx="993016" cy="1294916"/>
            </a:xfrm>
            <a:prstGeom prst="rect">
              <a:avLst/>
            </a:prstGeom>
          </p:spPr>
        </p:pic>
        <p:pic>
          <p:nvPicPr>
            <p:cNvPr id="26" name="Picture 5">
              <a:extLst>
                <a:ext uri="{FF2B5EF4-FFF2-40B4-BE49-F238E27FC236}">
                  <a16:creationId xmlns:a16="http://schemas.microsoft.com/office/drawing/2014/main" id="{8CD73CC4-A8EE-4FF6-AB24-103629B02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03177" y="346428"/>
              <a:ext cx="879899" cy="1021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133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D166C-1DB5-4450-8C76-9D2708AA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International Student Engagement</a:t>
            </a:r>
            <a:br>
              <a:rPr lang="en-US" altLang="zh-CN" dirty="0"/>
            </a:br>
            <a:r>
              <a:rPr lang="zh-CN" altLang="en-US" dirty="0"/>
              <a:t>服務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國際學生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15446-4874-4CEB-9A07-5DA40F116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Go </a:t>
            </a:r>
            <a:r>
              <a:rPr lang="en-US" altLang="zh-CN" dirty="0" err="1"/>
              <a:t>Go</a:t>
            </a:r>
            <a:r>
              <a:rPr lang="en-US" altLang="zh-CN" dirty="0"/>
              <a:t> Mandarin </a:t>
            </a:r>
          </a:p>
          <a:p>
            <a:r>
              <a:rPr lang="en-US" altLang="zh-CN" dirty="0"/>
              <a:t>International Student Festival 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B8D38-815C-4C6E-90A8-95F7ADE5F95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7855" y="883031"/>
            <a:ext cx="1946659" cy="20512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0209B63-F6DC-4D44-9ED2-414F62D7E604}"/>
              </a:ext>
            </a:extLst>
          </p:cNvPr>
          <p:cNvGrpSpPr/>
          <p:nvPr/>
        </p:nvGrpSpPr>
        <p:grpSpPr>
          <a:xfrm>
            <a:off x="587486" y="3069238"/>
            <a:ext cx="11017029" cy="2160000"/>
            <a:chOff x="838200" y="2980338"/>
            <a:chExt cx="11017029" cy="216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7DDEB3-5C97-43F1-A2CF-B46DC2E38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6886" y="2980338"/>
              <a:ext cx="2160000" cy="216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AB4A6CA4-27DF-46AD-82CB-53122A850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2980338"/>
              <a:ext cx="3240000" cy="216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 descr="A person standing in a room&#10;&#10;Description automatically generated">
              <a:extLst>
                <a:ext uri="{FF2B5EF4-FFF2-40B4-BE49-F238E27FC236}">
                  <a16:creationId xmlns:a16="http://schemas.microsoft.com/office/drawing/2014/main" id="{030649AF-B3D2-4A0B-BAAA-BE4579887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5572" y="2980338"/>
              <a:ext cx="1597808" cy="216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379406C8-1B4D-4DE4-A91D-B63DBAC6A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2066" y="2980338"/>
              <a:ext cx="3843163" cy="216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0859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4674-5AD4-4EBF-8D1C-66661C2EE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External Liaison </a:t>
            </a:r>
            <a:br>
              <a:rPr lang="en-US" altLang="zh-CN" dirty="0"/>
            </a:b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外聯</a:t>
            </a:r>
            <a:r>
              <a:rPr lang="zh-CN" altLang="en-US" dirty="0"/>
              <a:t>事務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DDADC-0365-4335-A7A3-D185D6670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5384799" cy="4351338"/>
          </a:xfrm>
        </p:spPr>
        <p:txBody>
          <a:bodyPr/>
          <a:lstStyle/>
          <a:p>
            <a:r>
              <a:rPr lang="en-US" altLang="zh-CN" dirty="0"/>
              <a:t>Participation </a:t>
            </a:r>
          </a:p>
          <a:p>
            <a:pPr marL="533400" lvl="1" indent="0">
              <a:buNone/>
            </a:pPr>
            <a:r>
              <a:rPr lang="en-US" altLang="zh-CN" sz="1800" dirty="0"/>
              <a:t>Tsinghua University, Peking University, CUHK, HKUST, </a:t>
            </a:r>
            <a:r>
              <a:rPr lang="en-US" altLang="zh-CN" sz="1800" dirty="0" err="1"/>
              <a:t>CityU</a:t>
            </a:r>
            <a:r>
              <a:rPr lang="en-US" altLang="zh-CN" sz="1800" dirty="0"/>
              <a:t> HK, </a:t>
            </a:r>
            <a:r>
              <a:rPr lang="en-US" altLang="zh-CN" sz="1800" dirty="0" err="1"/>
              <a:t>PolyU</a:t>
            </a:r>
            <a:r>
              <a:rPr lang="en-US" altLang="zh-CN" sz="1800" dirty="0"/>
              <a:t> HK, Baptist University, Shenzhen University, The University of Macau, Macau UST, </a:t>
            </a:r>
            <a:r>
              <a:rPr lang="en-US" altLang="zh-CN" sz="1800" dirty="0" err="1"/>
              <a:t>CityU</a:t>
            </a:r>
            <a:r>
              <a:rPr lang="en-US" altLang="zh-CN" sz="1800" dirty="0"/>
              <a:t> Macau, Jinan University, </a:t>
            </a:r>
            <a:r>
              <a:rPr lang="en-US" altLang="zh-CN" sz="1800" dirty="0" err="1"/>
              <a:t>Hehai</a:t>
            </a:r>
            <a:r>
              <a:rPr lang="en-US" altLang="zh-CN" sz="1800" dirty="0"/>
              <a:t> University, etc.</a:t>
            </a:r>
          </a:p>
          <a:p>
            <a:r>
              <a:rPr lang="en-US" altLang="zh-CN" dirty="0"/>
              <a:t>Reception </a:t>
            </a:r>
          </a:p>
          <a:p>
            <a:pPr marL="533400" lvl="1" indent="0">
              <a:buNone/>
            </a:pPr>
            <a:r>
              <a:rPr lang="en-US" altLang="zh-CN" sz="1800" dirty="0"/>
              <a:t>Columbia University, Taiwan University, Fudan University, Huazhong UST, Jilin University, Yangzhou University, </a:t>
            </a:r>
            <a:r>
              <a:rPr lang="en-US" altLang="zh-CN" sz="1800" dirty="0" err="1"/>
              <a:t>CityU</a:t>
            </a:r>
            <a:r>
              <a:rPr lang="en-US" altLang="zh-CN" sz="1800" dirty="0"/>
              <a:t> HK, etc.</a:t>
            </a:r>
          </a:p>
          <a:p>
            <a:r>
              <a:rPr lang="en-US" altLang="zh-CN" dirty="0"/>
              <a:t>Visiting </a:t>
            </a:r>
          </a:p>
          <a:p>
            <a:pPr marL="533400" lvl="1" indent="0">
              <a:buNone/>
            </a:pPr>
            <a:r>
              <a:rPr lang="en-US" altLang="zh-CN" sz="1800" dirty="0"/>
              <a:t>National University of Singapore, Nanyang Technology University, Taiwan University, etc.</a:t>
            </a:r>
            <a:endParaRPr lang="zh-CN" altLang="en-US" sz="18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0582E77-DA50-43B5-BC21-7F783F9C6298}"/>
              </a:ext>
            </a:extLst>
          </p:cNvPr>
          <p:cNvGrpSpPr/>
          <p:nvPr/>
        </p:nvGrpSpPr>
        <p:grpSpPr>
          <a:xfrm>
            <a:off x="6233517" y="129304"/>
            <a:ext cx="5792885" cy="6122786"/>
            <a:chOff x="6233517" y="129304"/>
            <a:chExt cx="5792885" cy="6122786"/>
          </a:xfrm>
        </p:grpSpPr>
        <p:pic>
          <p:nvPicPr>
            <p:cNvPr id="5" name="Picture 4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4FF7CCF9-D204-4D80-8A39-D3B83AA68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51003" y="4429590"/>
              <a:ext cx="3240000" cy="1822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 descr="A group of people on a sidewalk&#10;&#10;Description automatically generated">
              <a:extLst>
                <a:ext uri="{FF2B5EF4-FFF2-40B4-BE49-F238E27FC236}">
                  <a16:creationId xmlns:a16="http://schemas.microsoft.com/office/drawing/2014/main" id="{66379111-3B87-43DE-A05E-9FA6BC8BA7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86402" y="3257725"/>
              <a:ext cx="3240000" cy="1822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862746-7E7F-486C-81C7-F36A36145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51003" y="2303033"/>
              <a:ext cx="3240000" cy="1822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43C97D72-909A-4570-8722-989699FAB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86402" y="1057031"/>
              <a:ext cx="3240000" cy="1822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 descr="A group of people sitting at a table&#10;&#10;Description automatically generated">
              <a:extLst>
                <a:ext uri="{FF2B5EF4-FFF2-40B4-BE49-F238E27FC236}">
                  <a16:creationId xmlns:a16="http://schemas.microsoft.com/office/drawing/2014/main" id="{E0537852-D52C-40E3-A16B-9E8319FCC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33517" y="129304"/>
              <a:ext cx="3240000" cy="1822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8165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5ABD6-602F-411F-9651-4C368F530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PMingLiU-ExtB" panose="02020500000000000000" pitchFamily="18" charset="-120"/>
                <a:cs typeface="Calibri" panose="020F0502020204030204" pitchFamily="34" charset="0"/>
              </a:rPr>
              <a:t>The University of Hong Kong</a:t>
            </a:r>
            <a:br>
              <a:rPr lang="en-US" altLang="zh-CN" dirty="0">
                <a:latin typeface="Calibri" panose="020F0502020204030204" pitchFamily="34" charset="0"/>
                <a:ea typeface="PMingLiU-ExtB" panose="02020500000000000000" pitchFamily="18" charset="-120"/>
                <a:cs typeface="Calibri" panose="020F0502020204030204" pitchFamily="34" charset="0"/>
              </a:rPr>
            </a:b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香港大學</a:t>
            </a:r>
            <a:endParaRPr lang="zh-CN" altLang="en-US" dirty="0">
              <a:latin typeface="Calibri" panose="020F0502020204030204" pitchFamily="34" charset="0"/>
              <a:ea typeface="PMingLiU" panose="02020500000000000000" pitchFamily="18" charset="-12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151AC-7CE9-427B-8DEE-27ED7D62C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PMingLiU-ExtB" panose="02020500000000000000" pitchFamily="18" charset="-120"/>
                <a:cs typeface="Calibri" panose="020F0502020204030204" pitchFamily="34" charset="0"/>
              </a:rPr>
              <a:t>Founded in </a:t>
            </a:r>
            <a:r>
              <a:rPr lang="en-US" altLang="zh-CN" b="1" dirty="0">
                <a:solidFill>
                  <a:schemeClr val="accent6"/>
                </a:solidFill>
                <a:latin typeface="Calibri" panose="020F0502020204030204" pitchFamily="34" charset="0"/>
                <a:ea typeface="PMingLiU-ExtB" panose="02020500000000000000" pitchFamily="18" charset="-120"/>
                <a:cs typeface="Calibri" panose="020F0502020204030204" pitchFamily="34" charset="0"/>
              </a:rPr>
              <a:t>1911</a:t>
            </a:r>
          </a:p>
          <a:p>
            <a:r>
              <a:rPr lang="en-US" altLang="zh-CN" b="1" dirty="0">
                <a:solidFill>
                  <a:schemeClr val="accent6"/>
                </a:solidFill>
                <a:latin typeface="Calibri" panose="020F0502020204030204" pitchFamily="34" charset="0"/>
                <a:ea typeface="PMingLiU-ExtB" panose="02020500000000000000" pitchFamily="18" charset="-120"/>
                <a:cs typeface="Calibri" panose="020F0502020204030204" pitchFamily="34" charset="0"/>
              </a:rPr>
              <a:t>10</a:t>
            </a:r>
            <a:r>
              <a:rPr lang="en-US" altLang="zh-CN" dirty="0">
                <a:latin typeface="Calibri" panose="020F0502020204030204" pitchFamily="34" charset="0"/>
                <a:ea typeface="PMingLiU-ExtB" panose="02020500000000000000" pitchFamily="18" charset="-120"/>
                <a:cs typeface="Calibri" panose="020F0502020204030204" pitchFamily="34" charset="0"/>
              </a:rPr>
              <a:t> Faculties</a:t>
            </a:r>
          </a:p>
          <a:p>
            <a:r>
              <a:rPr lang="en-US" altLang="zh-CN" dirty="0">
                <a:latin typeface="Calibri" panose="020F0502020204030204" pitchFamily="34" charset="0"/>
                <a:ea typeface="PMingLiU-ExtB" panose="02020500000000000000" pitchFamily="18" charset="-120"/>
                <a:cs typeface="Calibri" panose="020F0502020204030204" pitchFamily="34" charset="0"/>
              </a:rPr>
              <a:t>Undergraduates – 17,106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Postgraduates – </a:t>
            </a:r>
            <a:r>
              <a:rPr lang="en-US" altLang="zh-CN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12,685</a:t>
            </a:r>
          </a:p>
          <a:p>
            <a:pPr marL="533400" lvl="1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Taught Postgraduate (9,813)</a:t>
            </a:r>
          </a:p>
          <a:p>
            <a:pPr marL="533400" lvl="1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Research Postgraduate (2,872)</a:t>
            </a:r>
          </a:p>
          <a:p>
            <a:pPr marL="1165225" lvl="2" indent="-149225"/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MPhil/PhD         </a:t>
            </a:r>
            <a:r>
              <a:rPr lang="en-US" altLang="zh-C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(Session 2018-2019)</a:t>
            </a:r>
            <a:endParaRPr lang="en-US" altLang="zh-CN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World rank </a:t>
            </a:r>
            <a:r>
              <a:rPr lang="en-US" altLang="zh-CN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#22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Asia rank </a:t>
            </a:r>
            <a:r>
              <a:rPr lang="en-US" altLang="zh-CN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#4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(QS 2021)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âmain building hkuâçå¾çæç´¢ç»æ">
            <a:extLst>
              <a:ext uri="{FF2B5EF4-FFF2-40B4-BE49-F238E27FC236}">
                <a16:creationId xmlns:a16="http://schemas.microsoft.com/office/drawing/2014/main" id="{76037F70-781D-4E3E-8A17-3BC0A9E66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5115" y="2057262"/>
            <a:ext cx="6414820" cy="225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12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9BE4F-B3A9-4E9F-B21E-8DAF47AC4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Social Responsibility</a:t>
            </a:r>
            <a:br>
              <a:rPr lang="en-US" altLang="zh-CN" dirty="0"/>
            </a:br>
            <a:r>
              <a:rPr lang="zh-CN" altLang="en-US" dirty="0"/>
              <a:t>社會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公益</a:t>
            </a:r>
            <a:r>
              <a:rPr lang="zh-CN" altLang="en-US" dirty="0"/>
              <a:t>服務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B7C25-D200-45ED-88C5-C7050255A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1512" y="1585827"/>
            <a:ext cx="8161051" cy="4351338"/>
          </a:xfrm>
        </p:spPr>
        <p:txBody>
          <a:bodyPr/>
          <a:lstStyle/>
          <a:p>
            <a:r>
              <a:rPr lang="en-US" altLang="zh-CN" dirty="0"/>
              <a:t>Food Angel (</a:t>
            </a:r>
            <a:r>
              <a:rPr lang="zh-CN" altLang="en-US" dirty="0"/>
              <a:t>惜食堂</a:t>
            </a:r>
            <a:r>
              <a:rPr lang="en-US" altLang="zh-CN" dirty="0"/>
              <a:t>) volunteering</a:t>
            </a:r>
          </a:p>
          <a:p>
            <a:r>
              <a:rPr lang="en-US" altLang="zh-CN" dirty="0"/>
              <a:t>Sai Wan street cleaning</a:t>
            </a:r>
          </a:p>
          <a:p>
            <a:r>
              <a:rPr lang="en-US" altLang="zh-CN" dirty="0" err="1"/>
              <a:t>Pok</a:t>
            </a:r>
            <a:r>
              <a:rPr lang="en-US" altLang="zh-CN" dirty="0"/>
              <a:t> Fu Lam Village Road Building</a:t>
            </a:r>
          </a:p>
          <a:p>
            <a:r>
              <a:rPr lang="en-US" altLang="zh-CN" dirty="0"/>
              <a:t>Nothing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Nets,</a:t>
            </a:r>
            <a:r>
              <a:rPr lang="zh-CN" altLang="en-US" dirty="0"/>
              <a:t> </a:t>
            </a:r>
            <a:r>
              <a:rPr lang="en-US" altLang="zh-CN" dirty="0"/>
              <a:t>Charitable Donation</a:t>
            </a:r>
            <a:r>
              <a:rPr lang="zh-CN" altLang="en-US" dirty="0"/>
              <a:t> </a:t>
            </a:r>
            <a:r>
              <a:rPr lang="en-US" altLang="zh-CN" dirty="0"/>
              <a:t>campaign</a:t>
            </a:r>
          </a:p>
          <a:p>
            <a:pPr marL="50800" indent="0">
              <a:buNone/>
              <a:tabLst>
                <a:tab pos="684213" algn="l"/>
              </a:tabLst>
            </a:pPr>
            <a:r>
              <a:rPr lang="en-US" altLang="zh-CN" sz="2400" dirty="0"/>
              <a:t>	</a:t>
            </a:r>
            <a:r>
              <a:rPr lang="en-US" altLang="zh-CN" sz="2200" dirty="0"/>
              <a:t>C</a:t>
            </a:r>
            <a:r>
              <a:rPr lang="en-HK" sz="2200" dirty="0" err="1"/>
              <a:t>ooperate</a:t>
            </a:r>
            <a:r>
              <a:rPr lang="en-US" altLang="zh-CN" sz="2200" dirty="0" err="1"/>
              <a:t>ing</a:t>
            </a:r>
            <a:r>
              <a:rPr lang="en-HK" sz="2200" dirty="0"/>
              <a:t> with the United World Foundation, </a:t>
            </a:r>
            <a:r>
              <a:rPr lang="en-US" altLang="zh-CN" sz="2200" dirty="0"/>
              <a:t>PGSA</a:t>
            </a:r>
            <a:r>
              <a:rPr lang="en-HK" sz="2200" dirty="0"/>
              <a:t> 	scheduled a donation campaign on campus for African Children</a:t>
            </a:r>
            <a:r>
              <a:rPr lang="en-HK" sz="2400" dirty="0"/>
              <a:t>.</a:t>
            </a:r>
            <a:endParaRPr lang="en-US" altLang="zh-CN" sz="2400" dirty="0"/>
          </a:p>
          <a:p>
            <a:r>
              <a:rPr lang="en-US" altLang="zh-CN" dirty="0"/>
              <a:t>Guideline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Obtaining</a:t>
            </a:r>
            <a:r>
              <a:rPr lang="zh-CN" altLang="en-US" dirty="0"/>
              <a:t> </a:t>
            </a:r>
            <a:r>
              <a:rPr lang="en-US" altLang="zh-CN" dirty="0" err="1"/>
              <a:t>CuMask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PGs</a:t>
            </a:r>
          </a:p>
          <a:p>
            <a:endParaRPr lang="en-US" altLang="zh-CN" dirty="0">
              <a:solidFill>
                <a:srgbClr val="BEA149"/>
              </a:solidFill>
              <a:latin typeface="Times" pitchFamily="2" charset="0"/>
            </a:endParaRPr>
          </a:p>
          <a:p>
            <a:endParaRPr lang="en-US" altLang="zh-CN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59B2E05-DA89-41A4-B222-2104DBDF0E95}"/>
              </a:ext>
            </a:extLst>
          </p:cNvPr>
          <p:cNvGrpSpPr/>
          <p:nvPr/>
        </p:nvGrpSpPr>
        <p:grpSpPr>
          <a:xfrm>
            <a:off x="1196705" y="365125"/>
            <a:ext cx="10838812" cy="6081570"/>
            <a:chOff x="1196705" y="365125"/>
            <a:chExt cx="10838812" cy="6081570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8B13BD25-7706-4FD8-AF83-94F2102A3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59364" y="365125"/>
              <a:ext cx="1676153" cy="2234871"/>
            </a:xfrm>
            <a:prstGeom prst="rect">
              <a:avLst/>
            </a:prstGeom>
          </p:spPr>
        </p:pic>
        <p:pic>
          <p:nvPicPr>
            <p:cNvPr id="5" name="Picture 4" descr="A group of people posing for a photo&#10;&#10;Description automatically generated">
              <a:extLst>
                <a:ext uri="{FF2B5EF4-FFF2-40B4-BE49-F238E27FC236}">
                  <a16:creationId xmlns:a16="http://schemas.microsoft.com/office/drawing/2014/main" id="{C808D95D-4EB6-4D3E-95F8-ED6B7AD21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77183" y="2163515"/>
              <a:ext cx="2565182" cy="1570716"/>
            </a:xfrm>
            <a:prstGeom prst="rect">
              <a:avLst/>
            </a:prstGeom>
          </p:spPr>
        </p:pic>
        <p:pic>
          <p:nvPicPr>
            <p:cNvPr id="7" name="Picture 6" descr="A group of people preparing food on a red tray&#10;&#10;Description automatically generated">
              <a:extLst>
                <a:ext uri="{FF2B5EF4-FFF2-40B4-BE49-F238E27FC236}">
                  <a16:creationId xmlns:a16="http://schemas.microsoft.com/office/drawing/2014/main" id="{643200A5-DA5B-4C63-B68D-50360B6F9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10444" y="4920673"/>
              <a:ext cx="2492191" cy="1526022"/>
            </a:xfrm>
            <a:prstGeom prst="rect">
              <a:avLst/>
            </a:prstGeom>
          </p:spPr>
        </p:pic>
        <p:pic>
          <p:nvPicPr>
            <p:cNvPr id="9" name="Picture 8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A8870C13-EC8A-42EB-810E-333C5D843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8952563" y="3478740"/>
              <a:ext cx="2645740" cy="1652729"/>
            </a:xfrm>
            <a:prstGeom prst="rect">
              <a:avLst/>
            </a:prstGeom>
          </p:spPr>
        </p:pic>
        <p:pic>
          <p:nvPicPr>
            <p:cNvPr id="11" name="Picture 10" descr="A group of people sitting at a table&#10;&#10;Description automatically generated">
              <a:extLst>
                <a:ext uri="{FF2B5EF4-FFF2-40B4-BE49-F238E27FC236}">
                  <a16:creationId xmlns:a16="http://schemas.microsoft.com/office/drawing/2014/main" id="{1FD04396-254B-424A-9142-30015E2435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6705" y="4921606"/>
              <a:ext cx="5035300" cy="1525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1483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AA209-5B1D-46ED-9AE1-866D56FB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Affiliated Societies</a:t>
            </a:r>
            <a:br>
              <a:rPr lang="en-US" altLang="zh-CN" dirty="0"/>
            </a:b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屬會</a:t>
            </a:r>
            <a:r>
              <a:rPr lang="zh-CN" altLang="en-US" dirty="0"/>
              <a:t>社團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C6BAF-7DE0-40F7-9457-5895F957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0525"/>
            <a:ext cx="5727700" cy="4351338"/>
          </a:xfrm>
        </p:spPr>
        <p:txBody>
          <a:bodyPr/>
          <a:lstStyle/>
          <a:p>
            <a:r>
              <a:rPr lang="en-US" altLang="zh-CN" dirty="0"/>
              <a:t>Sport Teams</a:t>
            </a:r>
          </a:p>
          <a:p>
            <a:pPr marL="533400" lvl="1" indent="0">
              <a:buNone/>
            </a:pPr>
            <a:r>
              <a:rPr lang="en-US" altLang="zh-CN" sz="1800" dirty="0"/>
              <a:t>Basketball Team</a:t>
            </a:r>
          </a:p>
          <a:p>
            <a:pPr marL="533400" lvl="1" indent="0">
              <a:buNone/>
            </a:pPr>
            <a:r>
              <a:rPr lang="en-US" altLang="zh-CN" sz="1800" dirty="0"/>
              <a:t>Soccer Team</a:t>
            </a:r>
          </a:p>
          <a:p>
            <a:r>
              <a:rPr lang="en-US" altLang="zh-CN" dirty="0"/>
              <a:t>Interest Groups</a:t>
            </a:r>
          </a:p>
          <a:p>
            <a:pPr marL="533400" lvl="1" indent="0">
              <a:buNone/>
            </a:pPr>
            <a:r>
              <a:rPr lang="en-US" altLang="zh-CN" sz="1800" dirty="0"/>
              <a:t>Arts Society, Robotics Society, </a:t>
            </a:r>
            <a:r>
              <a:rPr lang="en-US" altLang="zh-CN" sz="1800" dirty="0" err="1"/>
              <a:t>Fieldtribe</a:t>
            </a:r>
            <a:r>
              <a:rPr lang="en-US" altLang="zh-CN" sz="1800" dirty="0"/>
              <a:t> Society, Campus Dining Society</a:t>
            </a:r>
          </a:p>
          <a:p>
            <a:r>
              <a:rPr lang="en-US" altLang="zh-CN" dirty="0"/>
              <a:t>Sub-Student Associations</a:t>
            </a:r>
          </a:p>
          <a:p>
            <a:pPr marL="533400" lvl="1" indent="0">
              <a:buNone/>
            </a:pPr>
            <a:r>
              <a:rPr lang="en-US" altLang="zh-CN" sz="1800" dirty="0"/>
              <a:t>Civil Engineering Graduate Association,</a:t>
            </a:r>
          </a:p>
          <a:p>
            <a:r>
              <a:rPr lang="en-US" altLang="zh-CN" dirty="0"/>
              <a:t>Faith Group</a:t>
            </a:r>
          </a:p>
          <a:p>
            <a:pPr marL="533400" lvl="1" indent="0">
              <a:buNone/>
            </a:pPr>
            <a:r>
              <a:rPr lang="en-US" altLang="zh-CN" sz="1800" dirty="0"/>
              <a:t>Vedas Heart and Soul Society</a:t>
            </a:r>
            <a:endParaRPr lang="zh-CN" altLang="en-US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8B83F3-1E4A-4DF4-A663-F5811CB28CAB}"/>
              </a:ext>
            </a:extLst>
          </p:cNvPr>
          <p:cNvGrpSpPr/>
          <p:nvPr/>
        </p:nvGrpSpPr>
        <p:grpSpPr>
          <a:xfrm>
            <a:off x="6682636" y="137106"/>
            <a:ext cx="5179243" cy="6189519"/>
            <a:chOff x="6259296" y="120069"/>
            <a:chExt cx="5179243" cy="6189519"/>
          </a:xfrm>
        </p:grpSpPr>
        <p:pic>
          <p:nvPicPr>
            <p:cNvPr id="8" name="Picture 7" descr="A group of people that are standing in the grass&#10;&#10;Description automatically generated">
              <a:extLst>
                <a:ext uri="{FF2B5EF4-FFF2-40B4-BE49-F238E27FC236}">
                  <a16:creationId xmlns:a16="http://schemas.microsoft.com/office/drawing/2014/main" id="{29E1FF99-FD8F-4AE2-BC00-B2CFF0540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59296" y="120069"/>
              <a:ext cx="2880000" cy="16474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2" descr="...">
              <a:extLst>
                <a:ext uri="{FF2B5EF4-FFF2-40B4-BE49-F238E27FC236}">
                  <a16:creationId xmlns:a16="http://schemas.microsoft.com/office/drawing/2014/main" id="{C414FF3A-3F51-41C1-80A8-F75C5D3831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558539" y="1168965"/>
              <a:ext cx="2880000" cy="16474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...">
              <a:extLst>
                <a:ext uri="{FF2B5EF4-FFF2-40B4-BE49-F238E27FC236}">
                  <a16:creationId xmlns:a16="http://schemas.microsoft.com/office/drawing/2014/main" id="{AE80DB0B-45BC-4C55-9E50-3873F92ABB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59296" y="2377262"/>
              <a:ext cx="2880000" cy="1662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14A42965-BCF9-41FE-A842-6CC7405E8A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58539" y="3664060"/>
              <a:ext cx="2880000" cy="16627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4CDC083B-BFC0-44AF-80C2-8BB0B99F7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9296" y="4646813"/>
              <a:ext cx="2880000" cy="1662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00947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C370-6C89-4624-B784-6C5DE82E2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Team Building </a:t>
            </a:r>
            <a:br>
              <a:rPr lang="en-US" altLang="zh-CN" dirty="0"/>
            </a:br>
            <a:r>
              <a:rPr lang="zh-CN" altLang="en-US" dirty="0"/>
              <a:t>執委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團建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974CC-950A-4AA3-A31D-C3083C16C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 descr="A group of people walking down a dirt road&#10;&#10;Description generated with very high confidence">
            <a:extLst>
              <a:ext uri="{FF2B5EF4-FFF2-40B4-BE49-F238E27FC236}">
                <a16:creationId xmlns:a16="http://schemas.microsoft.com/office/drawing/2014/main" id="{1F7656EA-F218-41D4-AFA2-842F686191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66721" y="1950271"/>
            <a:ext cx="4453582" cy="3340186"/>
          </a:xfrm>
          <a:prstGeom prst="rect">
            <a:avLst/>
          </a:prstGeom>
        </p:spPr>
      </p:pic>
      <p:pic>
        <p:nvPicPr>
          <p:cNvPr id="6" name="Picture 5" descr="A group of people in a room&#10;&#10;Description generated with very high confidence">
            <a:extLst>
              <a:ext uri="{FF2B5EF4-FFF2-40B4-BE49-F238E27FC236}">
                <a16:creationId xmlns:a16="http://schemas.microsoft.com/office/drawing/2014/main" id="{6FD7DBD8-79D3-4F10-97B7-4AB51899DD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744" y="1950271"/>
            <a:ext cx="5567673" cy="3340186"/>
          </a:xfrm>
          <a:prstGeom prst="rect">
            <a:avLst/>
          </a:prstGeom>
        </p:spPr>
      </p:pic>
      <p:pic>
        <p:nvPicPr>
          <p:cNvPr id="7" name="WeChat_20181009194448">
            <a:hlinkClick r:id="" action="ppaction://media"/>
            <a:extLst>
              <a:ext uri="{FF2B5EF4-FFF2-40B4-BE49-F238E27FC236}">
                <a16:creationId xmlns:a16="http://schemas.microsoft.com/office/drawing/2014/main" id="{46DBECC8-2010-4B1C-B8AD-2C0FE034C1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94978" y="1943100"/>
            <a:ext cx="5894446" cy="334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95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B66C2-5B98-4912-96C4-466C0FCF0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altLang="zh-CN" dirty="0"/>
              <a:t>Singles’ Day Party</a:t>
            </a:r>
            <a:br>
              <a:rPr lang="en-US" altLang="zh-CN" dirty="0"/>
            </a:b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單身</a:t>
            </a:r>
            <a:r>
              <a:rPr lang="zh-CN" altLang="en-US" dirty="0"/>
              <a:t>派對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D073FF-9FBB-4BD0-9B44-9AB23841A3BC}"/>
              </a:ext>
            </a:extLst>
          </p:cNvPr>
          <p:cNvSpPr txBox="1">
            <a:spLocks/>
          </p:cNvSpPr>
          <p:nvPr/>
        </p:nvSpPr>
        <p:spPr>
          <a:xfrm>
            <a:off x="6560465" y="386921"/>
            <a:ext cx="479333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altLang="zh-CN" dirty="0"/>
              <a:t>Christmas Feast</a:t>
            </a:r>
            <a:br>
              <a:rPr lang="en-US" altLang="zh-CN" dirty="0"/>
            </a:b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聖誕</a:t>
            </a:r>
            <a:r>
              <a:rPr lang="zh-CN" altLang="en-US" dirty="0"/>
              <a:t>晚宴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108BF4C-91E6-457D-A54D-9432684A3DB6}"/>
              </a:ext>
            </a:extLst>
          </p:cNvPr>
          <p:cNvGrpSpPr/>
          <p:nvPr/>
        </p:nvGrpSpPr>
        <p:grpSpPr>
          <a:xfrm>
            <a:off x="5850144" y="1781623"/>
            <a:ext cx="6213975" cy="3491855"/>
            <a:chOff x="6296348" y="1825624"/>
            <a:chExt cx="6481150" cy="3641990"/>
          </a:xfrm>
        </p:grpSpPr>
        <p:pic>
          <p:nvPicPr>
            <p:cNvPr id="14" name="Picture 13" descr="A group of teddy bears sitting next to a christmas tree&#10;&#10;Description automatically generated">
              <a:extLst>
                <a:ext uri="{FF2B5EF4-FFF2-40B4-BE49-F238E27FC236}">
                  <a16:creationId xmlns:a16="http://schemas.microsoft.com/office/drawing/2014/main" id="{87F3BB32-946A-4448-B036-3A3AD82C1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6348" y="3645114"/>
              <a:ext cx="3240000" cy="1822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6" name="Picture 15" descr="A group of people standing in front of a cake&#10;&#10;Description automatically generated">
              <a:extLst>
                <a:ext uri="{FF2B5EF4-FFF2-40B4-BE49-F238E27FC236}">
                  <a16:creationId xmlns:a16="http://schemas.microsoft.com/office/drawing/2014/main" id="{2BA14604-F987-4009-87A7-0FB47C2D3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37498" y="1825624"/>
              <a:ext cx="3240000" cy="1822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 descr="A group of people sitting at a table&#10;&#10;Description automatically generated">
              <a:extLst>
                <a:ext uri="{FF2B5EF4-FFF2-40B4-BE49-F238E27FC236}">
                  <a16:creationId xmlns:a16="http://schemas.microsoft.com/office/drawing/2014/main" id="{47CCE4E7-3516-4397-AC87-A7D057C2F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7498" y="1825624"/>
              <a:ext cx="3240000" cy="1822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Picture 19" descr="A group of people standing in a room&#10;&#10;Description automatically generated">
              <a:extLst>
                <a:ext uri="{FF2B5EF4-FFF2-40B4-BE49-F238E27FC236}">
                  <a16:creationId xmlns:a16="http://schemas.microsoft.com/office/drawing/2014/main" id="{332571A0-6BEB-428C-BC56-7444AE823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36348" y="3645114"/>
              <a:ext cx="3240000" cy="1822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F3408F8-5B44-4A8E-B38F-E5A5D9B03835}"/>
              </a:ext>
            </a:extLst>
          </p:cNvPr>
          <p:cNvGrpSpPr/>
          <p:nvPr/>
        </p:nvGrpSpPr>
        <p:grpSpPr>
          <a:xfrm>
            <a:off x="305621" y="1781623"/>
            <a:ext cx="5478440" cy="4326597"/>
            <a:chOff x="333330" y="1954688"/>
            <a:chExt cx="5478440" cy="4326597"/>
          </a:xfrm>
        </p:grpSpPr>
        <p:pic>
          <p:nvPicPr>
            <p:cNvPr id="6" name="Picture 5" descr="A group of people standing in a room&#10;&#10;Description automatically generated">
              <a:extLst>
                <a:ext uri="{FF2B5EF4-FFF2-40B4-BE49-F238E27FC236}">
                  <a16:creationId xmlns:a16="http://schemas.microsoft.com/office/drawing/2014/main" id="{83E8CE3A-2D82-4D5A-B04E-34E2FE7AF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7936" y="3772063"/>
              <a:ext cx="3763834" cy="25092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DDE64A1A-BCCA-49EC-BAF9-EEDA37276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3330" y="3711102"/>
              <a:ext cx="1713456" cy="2570183"/>
            </a:xfrm>
            <a:prstGeom prst="rect">
              <a:avLst/>
            </a:prstGeom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2C90224D-584E-44E2-A48E-44143957C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3701" y="1954688"/>
              <a:ext cx="2738069" cy="1825379"/>
            </a:xfrm>
            <a:prstGeom prst="rect">
              <a:avLst/>
            </a:prstGeom>
          </p:spPr>
        </p:pic>
        <p:pic>
          <p:nvPicPr>
            <p:cNvPr id="4" name="Picture 3" descr="A group of people standing in a room&#10;&#10;Description automatically generated">
              <a:extLst>
                <a:ext uri="{FF2B5EF4-FFF2-40B4-BE49-F238E27FC236}">
                  <a16:creationId xmlns:a16="http://schemas.microsoft.com/office/drawing/2014/main" id="{A2FEFCD5-AE7A-4279-89B9-57AE514E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167" y="1954688"/>
              <a:ext cx="2738071" cy="18253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FA79B3-B7EB-4848-B8B8-7DB1513ACD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3330" y="1954688"/>
              <a:ext cx="5478440" cy="43265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77674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C3C3-22CC-4A6B-9840-C892D783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Graduation High Table Dinner</a:t>
            </a:r>
            <a:br>
              <a:rPr lang="en-US" altLang="zh-CN" dirty="0"/>
            </a:br>
            <a:r>
              <a:rPr lang="zh-CN" altLang="en-US" dirty="0"/>
              <a:t>畢業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高桌</a:t>
            </a:r>
            <a:r>
              <a:rPr lang="zh-CN" altLang="en-US" dirty="0"/>
              <a:t>晚宴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215BCF9-D709-4739-AAD8-77ABF89FC54B}"/>
              </a:ext>
            </a:extLst>
          </p:cNvPr>
          <p:cNvGrpSpPr/>
          <p:nvPr/>
        </p:nvGrpSpPr>
        <p:grpSpPr>
          <a:xfrm>
            <a:off x="-624112" y="2172875"/>
            <a:ext cx="13957942" cy="4320000"/>
            <a:chOff x="-624112" y="2172875"/>
            <a:chExt cx="13957942" cy="4320000"/>
          </a:xfrm>
        </p:grpSpPr>
        <p:pic>
          <p:nvPicPr>
            <p:cNvPr id="8" name="Picture 7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F1C5DFCF-8D72-4F68-B0B5-A16DCB702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24112" y="4332875"/>
              <a:ext cx="1620579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851FD6-F375-4982-A814-CA4A6EA90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6467" y="4332875"/>
              <a:ext cx="3240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" name="Picture 4" descr="A dining table&#10;&#10;Description generated with very high confidence">
              <a:extLst>
                <a:ext uri="{FF2B5EF4-FFF2-40B4-BE49-F238E27FC236}">
                  <a16:creationId xmlns:a16="http://schemas.microsoft.com/office/drawing/2014/main" id="{A7600A95-9425-4C2E-9EB6-17C5D41A3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191" y="2172875"/>
              <a:ext cx="1620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BDB5693-0880-4080-AD55-ACF87DAAA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093830" y="4332875"/>
              <a:ext cx="3240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5E8B9A88-42FC-4310-9DA5-CD76E797E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453729" y="2172875"/>
              <a:ext cx="3240000" cy="2160000"/>
            </a:xfrm>
            <a:prstGeom prst="roundRect">
              <a:avLst/>
            </a:prstGeom>
          </p:spPr>
        </p:pic>
        <p:pic>
          <p:nvPicPr>
            <p:cNvPr id="13" name="Picture 12" descr="A person standing in a room&#10;&#10;Description automatically generated">
              <a:extLst>
                <a:ext uri="{FF2B5EF4-FFF2-40B4-BE49-F238E27FC236}">
                  <a16:creationId xmlns:a16="http://schemas.microsoft.com/office/drawing/2014/main" id="{BCB8E5BE-C722-449C-94F7-3C1440B48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6271" y="2172875"/>
              <a:ext cx="1440000" cy="2160000"/>
            </a:xfrm>
            <a:prstGeom prst="roundRect">
              <a:avLst/>
            </a:prstGeom>
          </p:spPr>
        </p:pic>
        <p:pic>
          <p:nvPicPr>
            <p:cNvPr id="15" name="Picture 14" descr="A group of people sitting at a table with wine glasses&#10;&#10;Description automatically generated">
              <a:extLst>
                <a:ext uri="{FF2B5EF4-FFF2-40B4-BE49-F238E27FC236}">
                  <a16:creationId xmlns:a16="http://schemas.microsoft.com/office/drawing/2014/main" id="{3DD57EB0-D5C6-4811-8033-505E9247A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6271" y="2172875"/>
              <a:ext cx="3240000" cy="2160000"/>
            </a:xfrm>
            <a:prstGeom prst="roundRect">
              <a:avLst/>
            </a:prstGeom>
          </p:spPr>
        </p:pic>
        <p:pic>
          <p:nvPicPr>
            <p:cNvPr id="17" name="Picture 16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C96A7D60-A38C-413A-967D-063A73006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45923" y="2172875"/>
              <a:ext cx="3402700" cy="2160000"/>
            </a:xfrm>
            <a:prstGeom prst="roundRect">
              <a:avLst/>
            </a:prstGeom>
          </p:spPr>
        </p:pic>
        <p:pic>
          <p:nvPicPr>
            <p:cNvPr id="19" name="Picture 18" descr="A group of people posing for a photo&#10;&#10;Description automatically generated">
              <a:extLst>
                <a:ext uri="{FF2B5EF4-FFF2-40B4-BE49-F238E27FC236}">
                  <a16:creationId xmlns:a16="http://schemas.microsoft.com/office/drawing/2014/main" id="{5BD3A0AB-DA26-4B79-B838-1F51CD57C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4523" y="4332875"/>
              <a:ext cx="3239738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Picture 20" descr="A person standing in front of a mirror posing for the camera&#10;&#10;Description automatically generated">
              <a:extLst>
                <a:ext uri="{FF2B5EF4-FFF2-40B4-BE49-F238E27FC236}">
                  <a16:creationId xmlns:a16="http://schemas.microsoft.com/office/drawing/2014/main" id="{72A31B65-A987-42D4-A24D-41B040459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1863" y="4332875"/>
              <a:ext cx="3240000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970872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C3C3-22CC-4A6B-9840-C892D783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Tsinghua </a:t>
            </a:r>
            <a:r>
              <a:rPr lang="en-US" altLang="zh-CN" dirty="0" err="1"/>
              <a:t>SEmotion</a:t>
            </a:r>
            <a:r>
              <a:rPr lang="en-US" altLang="zh-CN" dirty="0"/>
              <a:t> A Cappella Concert</a:t>
            </a:r>
            <a:br>
              <a:rPr lang="en-US" altLang="zh-CN" dirty="0"/>
            </a:br>
            <a:r>
              <a:rPr lang="zh-CN" altLang="en-US" dirty="0"/>
              <a:t>清華大學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人聲合唱</a:t>
            </a:r>
            <a:r>
              <a:rPr lang="zh-CN" altLang="en-US" dirty="0"/>
              <a:t>音樂會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41902-B2C2-4025-83F8-2FAF594FD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2" name="Picture 11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54684099-E816-444D-92E0-D1E2477DF6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91" y="1825625"/>
            <a:ext cx="3779635" cy="2520000"/>
          </a:xfrm>
          <a:prstGeom prst="rect">
            <a:avLst/>
          </a:prstGeom>
        </p:spPr>
      </p:pic>
      <p:pic>
        <p:nvPicPr>
          <p:cNvPr id="16" name="Picture 15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B98840BF-D2B9-4D0A-9DCF-A87957C5F5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9723" y="4338000"/>
            <a:ext cx="3780000" cy="2520000"/>
          </a:xfrm>
          <a:prstGeom prst="rect">
            <a:avLst/>
          </a:prstGeom>
        </p:spPr>
      </p:pic>
      <p:pic>
        <p:nvPicPr>
          <p:cNvPr id="20" name="Picture 1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4AB03B03-EA21-4EEA-A84F-920CC405C1C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9723" y="1818000"/>
            <a:ext cx="3780000" cy="2520000"/>
          </a:xfrm>
          <a:prstGeom prst="rect">
            <a:avLst/>
          </a:prstGeom>
        </p:spPr>
      </p:pic>
      <p:pic>
        <p:nvPicPr>
          <p:cNvPr id="23" name="Picture 2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803B19C-C525-4DD1-AFC5-6143904F894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948" y="4338000"/>
            <a:ext cx="3780000" cy="2520000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C3D57B6B-F1C1-4F43-BDFE-B7A7A768057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461" y="1818000"/>
            <a:ext cx="336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54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2"/>
          <p:cNvSpPr txBox="1">
            <a:spLocks noGrp="1"/>
          </p:cNvSpPr>
          <p:nvPr>
            <p:ph type="title"/>
          </p:nvPr>
        </p:nvSpPr>
        <p:spPr>
          <a:xfrm>
            <a:off x="1326130" y="1344523"/>
            <a:ext cx="9619119" cy="308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</a:pPr>
            <a:r>
              <a:rPr lang="en-US" sz="7000" b="1" i="0" u="none" strike="noStrike" cap="none" dirty="0">
                <a:solidFill>
                  <a:schemeClr val="dk1"/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Arial"/>
                <a:sym typeface="Arial"/>
              </a:rPr>
              <a:t>Thank You !</a:t>
            </a:r>
            <a:endParaRPr dirty="0">
              <a:latin typeface="PMingLiU-ExtB" panose="02020500000000000000" pitchFamily="18" charset="-120"/>
              <a:ea typeface="PMingLiU-ExtB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3D909-2324-4831-893C-C4FE0C61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37" y="260690"/>
            <a:ext cx="10515600" cy="1325563"/>
          </a:xfrm>
        </p:spPr>
        <p:txBody>
          <a:bodyPr/>
          <a:lstStyle/>
          <a:p>
            <a:r>
              <a:rPr lang="en-US" altLang="zh-CN" dirty="0"/>
              <a:t>Quick Stats (2018-2019)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4769649-C397-4739-9C1E-68541405E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5194018"/>
              </p:ext>
            </p:extLst>
          </p:nvPr>
        </p:nvGraphicFramePr>
        <p:xfrm>
          <a:off x="562897" y="1443550"/>
          <a:ext cx="11039170" cy="3828197"/>
        </p:xfrm>
        <a:graphic>
          <a:graphicData uri="http://schemas.openxmlformats.org/drawingml/2006/table">
            <a:tbl>
              <a:tblPr/>
              <a:tblGrid>
                <a:gridCol w="1747120">
                  <a:extLst>
                    <a:ext uri="{9D8B030D-6E8A-4147-A177-3AD203B41FA5}">
                      <a16:colId xmlns:a16="http://schemas.microsoft.com/office/drawing/2014/main" val="1726514801"/>
                    </a:ext>
                  </a:extLst>
                </a:gridCol>
                <a:gridCol w="2235535">
                  <a:extLst>
                    <a:ext uri="{9D8B030D-6E8A-4147-A177-3AD203B41FA5}">
                      <a16:colId xmlns:a16="http://schemas.microsoft.com/office/drawing/2014/main" val="169179403"/>
                    </a:ext>
                  </a:extLst>
                </a:gridCol>
                <a:gridCol w="1216152">
                  <a:extLst>
                    <a:ext uri="{9D8B030D-6E8A-4147-A177-3AD203B41FA5}">
                      <a16:colId xmlns:a16="http://schemas.microsoft.com/office/drawing/2014/main" val="3622407207"/>
                    </a:ext>
                  </a:extLst>
                </a:gridCol>
                <a:gridCol w="1209367">
                  <a:extLst>
                    <a:ext uri="{9D8B030D-6E8A-4147-A177-3AD203B41FA5}">
                      <a16:colId xmlns:a16="http://schemas.microsoft.com/office/drawing/2014/main" val="502228091"/>
                    </a:ext>
                  </a:extLst>
                </a:gridCol>
                <a:gridCol w="1111046">
                  <a:extLst>
                    <a:ext uri="{9D8B030D-6E8A-4147-A177-3AD203B41FA5}">
                      <a16:colId xmlns:a16="http://schemas.microsoft.com/office/drawing/2014/main" val="4136203820"/>
                    </a:ext>
                  </a:extLst>
                </a:gridCol>
                <a:gridCol w="1553496">
                  <a:extLst>
                    <a:ext uri="{9D8B030D-6E8A-4147-A177-3AD203B41FA5}">
                      <a16:colId xmlns:a16="http://schemas.microsoft.com/office/drawing/2014/main" val="3689760696"/>
                    </a:ext>
                  </a:extLst>
                </a:gridCol>
                <a:gridCol w="1966454">
                  <a:extLst>
                    <a:ext uri="{9D8B030D-6E8A-4147-A177-3AD203B41FA5}">
                      <a16:colId xmlns:a16="http://schemas.microsoft.com/office/drawing/2014/main" val="1427230183"/>
                    </a:ext>
                  </a:extLst>
                </a:gridCol>
              </a:tblGrid>
              <a:tr h="186298">
                <a:tc rowSpan="4" gridSpan="2"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0D8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effectLst/>
                          <a:latin typeface="Arial" panose="020B0604020202020204" pitchFamily="34" charset="0"/>
                        </a:rPr>
                        <a:t>Male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effectLst/>
                          <a:latin typeface="Arial" panose="020B0604020202020204" pitchFamily="34" charset="0"/>
                        </a:rPr>
                        <a:t>Female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effectLst/>
                          <a:latin typeface="Arial" panose="020B0604020202020204" pitchFamily="34" charset="0"/>
                        </a:rPr>
                        <a:t>All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effectLst/>
                          <a:latin typeface="Arial" panose="020B0604020202020204" pitchFamily="34" charset="0"/>
                        </a:rPr>
                        <a:t>Gender Ratio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effectLst/>
                          <a:latin typeface="Arial" panose="020B0604020202020204" pitchFamily="34" charset="0"/>
                        </a:rPr>
                        <a:t>% International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FF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301054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1" i="0" u="none" strike="noStrike">
                          <a:solidFill>
                            <a:srgbClr val="3F444A"/>
                          </a:solidFill>
                          <a:effectLst/>
                          <a:latin typeface="Arial" panose="020B0604020202020204" pitchFamily="34" charset="0"/>
                        </a:rPr>
                        <a:t>男</a:t>
                      </a:r>
                      <a:endParaRPr lang="zh-CN" alt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1" i="0" u="none" strike="noStrike">
                          <a:solidFill>
                            <a:srgbClr val="3F444A"/>
                          </a:solidFill>
                          <a:effectLst/>
                          <a:latin typeface="Arial" panose="020B0604020202020204" pitchFamily="34" charset="0"/>
                        </a:rPr>
                        <a:t>女</a:t>
                      </a:r>
                      <a:endParaRPr lang="zh-CN" alt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1" i="0" u="none" strike="noStrike" dirty="0">
                          <a:solidFill>
                            <a:srgbClr val="3F444A"/>
                          </a:solidFill>
                          <a:effectLst/>
                          <a:latin typeface="Arial" panose="020B0604020202020204" pitchFamily="34" charset="0"/>
                        </a:rPr>
                        <a:t>總計</a:t>
                      </a:r>
                      <a:endParaRPr lang="zh-CN" alt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3F444A"/>
                          </a:solidFill>
                          <a:effectLst/>
                          <a:latin typeface="Arial" panose="020B0604020202020204" pitchFamily="34" charset="0"/>
                        </a:rPr>
                        <a:t>(Male : Female)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3F444A"/>
                          </a:solidFill>
                          <a:effectLst/>
                          <a:latin typeface="Arial" panose="020B0604020202020204" pitchFamily="34" charset="0"/>
                        </a:rPr>
                        <a:t>(Based on Nationality)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492080"/>
                  </a:ext>
                </a:extLst>
              </a:tr>
              <a:tr h="31963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1" i="0" u="none" strike="noStrike" dirty="0">
                          <a:solidFill>
                            <a:srgbClr val="3F444A"/>
                          </a:solidFill>
                          <a:effectLst/>
                          <a:latin typeface="Arial" panose="020B0604020202020204" pitchFamily="34" charset="0"/>
                        </a:rPr>
                        <a:t>男女比例</a:t>
                      </a:r>
                      <a:endParaRPr lang="zh-CN" alt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400" b="1" i="0" u="none" strike="noStrike">
                          <a:solidFill>
                            <a:srgbClr val="3F444A"/>
                          </a:solidFill>
                          <a:effectLst/>
                          <a:latin typeface="Arial" panose="020B0604020202020204" pitchFamily="34" charset="0"/>
                        </a:rPr>
                        <a:t>國際化百分比</a:t>
                      </a:r>
                      <a:endParaRPr lang="zh-TW" alt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169481"/>
                  </a:ext>
                </a:extLst>
              </a:tr>
              <a:tr h="240329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F444A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1" i="0" u="none" strike="noStrike">
                          <a:solidFill>
                            <a:srgbClr val="3F444A"/>
                          </a:solidFill>
                          <a:effectLst/>
                          <a:latin typeface="Arial" panose="020B0604020202020204" pitchFamily="34" charset="0"/>
                        </a:rPr>
                        <a:t>（男：女）</a:t>
                      </a:r>
                      <a:endParaRPr lang="zh-CN" alt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400" b="1" i="0" u="none" strike="noStrike">
                          <a:solidFill>
                            <a:srgbClr val="3F444A"/>
                          </a:solidFill>
                          <a:effectLst/>
                          <a:latin typeface="Arial" panose="020B0604020202020204" pitchFamily="34" charset="0"/>
                        </a:rPr>
                        <a:t>（以國籍釐定）</a:t>
                      </a:r>
                      <a:endParaRPr lang="zh-TW" alt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96105"/>
                  </a:ext>
                </a:extLst>
              </a:tr>
              <a:tr h="230716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Student Admission*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Taught Postgraduate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2,212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3,583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5,795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0.62 : 1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50.20%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410739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新入學學生人數 *</a:t>
                      </a:r>
                      <a:endParaRPr lang="zh-TW" alt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修課式研究生</a:t>
                      </a:r>
                      <a:endParaRPr lang="zh-TW" alt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513950"/>
                  </a:ext>
                </a:extLst>
              </a:tr>
              <a:tr h="230716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(2018 / 2019)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Research Postgraduate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402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791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1.03 : 1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79.50%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310481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研究式研究生</a:t>
                      </a:r>
                      <a:endParaRPr lang="zh-CN" alt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424792"/>
                  </a:ext>
                </a:extLst>
              </a:tr>
              <a:tr h="230716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E50202"/>
                          </a:solidFill>
                          <a:effectLst/>
                          <a:latin typeface="Arial" panose="020B0604020202020204" pitchFamily="34" charset="0"/>
                        </a:rPr>
                        <a:t>All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E50202"/>
                          </a:solidFill>
                          <a:effectLst/>
                          <a:latin typeface="Arial" panose="020B0604020202020204" pitchFamily="34" charset="0"/>
                        </a:rPr>
                        <a:t>2,614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E50202"/>
                          </a:solidFill>
                          <a:effectLst/>
                          <a:latin typeface="Arial" panose="020B0604020202020204" pitchFamily="34" charset="0"/>
                        </a:rPr>
                        <a:t>3,972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E50202"/>
                          </a:solidFill>
                          <a:effectLst/>
                          <a:latin typeface="Arial" panose="020B0604020202020204" pitchFamily="34" charset="0"/>
                        </a:rPr>
                        <a:t>6,586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E50202"/>
                          </a:solidFill>
                          <a:effectLst/>
                          <a:latin typeface="Arial" panose="020B0604020202020204" pitchFamily="34" charset="0"/>
                        </a:rPr>
                        <a:t>0.67 : 1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E50202"/>
                          </a:solidFill>
                          <a:effectLst/>
                          <a:latin typeface="Arial" panose="020B0604020202020204" pitchFamily="34" charset="0"/>
                        </a:rPr>
                        <a:t>42.40%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67149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1" i="0" u="none" strike="noStrike">
                          <a:solidFill>
                            <a:srgbClr val="E50202"/>
                          </a:solidFill>
                          <a:effectLst/>
                          <a:latin typeface="Arial" panose="020B0604020202020204" pitchFamily="34" charset="0"/>
                        </a:rPr>
                        <a:t>總計</a:t>
                      </a:r>
                      <a:endParaRPr lang="zh-CN" alt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445757"/>
                  </a:ext>
                </a:extLst>
              </a:tr>
              <a:tr h="230716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Student Enrollment*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Taught Postgraduate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4,138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5,675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9,813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0.73 : 1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42.10%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017357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學生就讀人數 *</a:t>
                      </a:r>
                      <a:endParaRPr lang="zh-TW" alt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修課式研究生</a:t>
                      </a:r>
                      <a:endParaRPr lang="zh-TW" alt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4237"/>
                  </a:ext>
                </a:extLst>
              </a:tr>
              <a:tr h="230716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(2018 / 2019)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Research Postgraduate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1,483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1,389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2,872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1.07 : 1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78.10%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566812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研究式研究生</a:t>
                      </a:r>
                      <a:endParaRPr lang="zh-CN" alt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341140"/>
                  </a:ext>
                </a:extLst>
              </a:tr>
              <a:tr h="230716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E50202"/>
                          </a:solidFill>
                          <a:effectLst/>
                          <a:latin typeface="Arial" panose="020B0604020202020204" pitchFamily="34" charset="0"/>
                        </a:rPr>
                        <a:t>All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E50202"/>
                          </a:solidFill>
                          <a:effectLst/>
                          <a:latin typeface="Arial" panose="020B0604020202020204" pitchFamily="34" charset="0"/>
                        </a:rPr>
                        <a:t>5,621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E50202"/>
                          </a:solidFill>
                          <a:effectLst/>
                          <a:latin typeface="Arial" panose="020B0604020202020204" pitchFamily="34" charset="0"/>
                        </a:rPr>
                        <a:t>7,064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E50202"/>
                          </a:solidFill>
                          <a:effectLst/>
                          <a:latin typeface="Arial" panose="020B0604020202020204" pitchFamily="34" charset="0"/>
                        </a:rPr>
                        <a:t>12,685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E50202"/>
                          </a:solidFill>
                          <a:effectLst/>
                          <a:latin typeface="Arial" panose="020B0604020202020204" pitchFamily="34" charset="0"/>
                        </a:rPr>
                        <a:t>0.80 : 1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E50202"/>
                          </a:solidFill>
                          <a:effectLst/>
                          <a:latin typeface="Arial" panose="020B0604020202020204" pitchFamily="34" charset="0"/>
                        </a:rPr>
                        <a:t>34.60%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119291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2F353B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1" i="0" u="none" strike="noStrike" dirty="0">
                          <a:solidFill>
                            <a:srgbClr val="E50202"/>
                          </a:solidFill>
                          <a:effectLst/>
                          <a:latin typeface="Arial" panose="020B0604020202020204" pitchFamily="34" charset="0"/>
                        </a:rPr>
                        <a:t>總計</a:t>
                      </a:r>
                      <a:endParaRPr lang="zh-CN" alt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682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60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84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A" sz="4400" b="0" i="0" u="none" strike="noStrike" cap="none" dirty="0">
                <a:solidFill>
                  <a:schemeClr val="dk1"/>
                </a:solidFill>
                <a:ea typeface="PMingLiU-ExtB" panose="02020500000000000000" pitchFamily="18" charset="-120"/>
                <a:sym typeface="Calibri"/>
              </a:rPr>
              <a:t>A</a:t>
            </a:r>
            <a:r>
              <a:rPr lang="en-US" sz="4400" b="0" i="0" u="none" strike="noStrike" cap="none" dirty="0">
                <a:solidFill>
                  <a:schemeClr val="dk1"/>
                </a:solidFill>
                <a:ea typeface="PMingLiU-ExtB" panose="02020500000000000000" pitchFamily="18" charset="-120"/>
                <a:sym typeface="Calibri"/>
              </a:rPr>
              <a:t>bout </a:t>
            </a:r>
            <a:r>
              <a:rPr lang="en-US" b="1" i="0" u="none" strike="noStrike" cap="none" dirty="0">
                <a:solidFill>
                  <a:schemeClr val="accent6">
                    <a:lumMod val="75000"/>
                  </a:schemeClr>
                </a:solidFill>
                <a:ea typeface="PMingLiU-ExtB" panose="02020500000000000000" pitchFamily="18" charset="-120"/>
                <a:sym typeface="Calibri"/>
              </a:rPr>
              <a:t>PGSA</a:t>
            </a:r>
            <a:endParaRPr sz="4400" b="1" i="0" u="none" strike="noStrike" cap="none" dirty="0">
              <a:solidFill>
                <a:schemeClr val="accent6">
                  <a:lumMod val="75000"/>
                </a:schemeClr>
              </a:solidFill>
              <a:ea typeface="PMingLiU-ExtB" panose="02020500000000000000" pitchFamily="18" charset="-120"/>
              <a:sym typeface="Calibri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838200" y="1463672"/>
            <a:ext cx="1051560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PMingLiU-ExtB" panose="02020500000000000000" pitchFamily="18" charset="-120"/>
                <a:sym typeface="Calibri"/>
              </a:rPr>
              <a:t>Founded in </a:t>
            </a:r>
            <a:r>
              <a:rPr lang="en-US" sz="3600" b="1" i="1" dirty="0">
                <a:solidFill>
                  <a:schemeClr val="accent6">
                    <a:lumMod val="75000"/>
                  </a:schemeClr>
                </a:solidFill>
              </a:rPr>
              <a:t>1993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PMingLiU-ExtB" panose="02020500000000000000" pitchFamily="18" charset="-120"/>
                <a:sym typeface="Calibri"/>
              </a:rPr>
              <a:t>, oldest registered student association run by the postgraduate students in HKU;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PMingLiU-ExtB" panose="02020500000000000000" pitchFamily="18" charset="-120"/>
                <a:sym typeface="Calibri"/>
              </a:rPr>
              <a:t>Independent unit and autonomous body for postgraduate students’ </a:t>
            </a:r>
            <a:r>
              <a:rPr lang="en-US" sz="3600" b="1" i="1" dirty="0">
                <a:solidFill>
                  <a:schemeClr val="accent6">
                    <a:lumMod val="75000"/>
                  </a:schemeClr>
                </a:solidFill>
              </a:rPr>
              <a:t>benefits and rights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PMingLiU-ExtB" panose="02020500000000000000" pitchFamily="18" charset="-120"/>
                <a:sym typeface="Calibri"/>
              </a:rPr>
              <a:t>;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PMingLiU-ExtB" panose="02020500000000000000" pitchFamily="18" charset="-120"/>
                <a:sym typeface="Calibri"/>
              </a:rPr>
              <a:t>Aims to enhancing postgraduate life at HKU by encouraging students to take active interest in their </a:t>
            </a:r>
            <a:r>
              <a:rPr lang="en-US" sz="3600" b="1" i="1" dirty="0">
                <a:solidFill>
                  <a:schemeClr val="accent6">
                    <a:lumMod val="75000"/>
                  </a:schemeClr>
                </a:solidFill>
              </a:rPr>
              <a:t>welfare</a:t>
            </a:r>
            <a:r>
              <a:rPr lang="en-US" sz="2800" b="0" i="0" u="none" strike="noStrike" cap="none" dirty="0">
                <a:solidFill>
                  <a:schemeClr val="accent6">
                    <a:lumMod val="75000"/>
                  </a:schemeClr>
                </a:solidFill>
                <a:ea typeface="PMingLiU-ExtB" panose="02020500000000000000" pitchFamily="18" charset="-120"/>
                <a:sym typeface="Calibri"/>
              </a:rPr>
              <a:t> 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PMingLiU-ExtB" panose="02020500000000000000" pitchFamily="18" charset="-120"/>
                <a:sym typeface="Calibri"/>
              </a:rPr>
              <a:t>by participating in various academic, social and professional events;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PMingLiU-ExtB" panose="02020500000000000000" pitchFamily="18" charset="-120"/>
                <a:sym typeface="Calibri"/>
              </a:rPr>
              <a:t>Build a strong </a:t>
            </a:r>
            <a:r>
              <a:rPr lang="en-US" sz="3600" b="1" i="1" u="none" strike="noStrike" cap="none" dirty="0">
                <a:solidFill>
                  <a:schemeClr val="accent6">
                    <a:lumMod val="75000"/>
                  </a:schemeClr>
                </a:solidFill>
                <a:ea typeface="PMingLiU-ExtB" panose="02020500000000000000" pitchFamily="18" charset="-120"/>
                <a:sym typeface="Calibri"/>
              </a:rPr>
              <a:t>community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PMingLiU-ExtB" panose="02020500000000000000" pitchFamily="18" charset="-120"/>
                <a:sym typeface="Calibri"/>
              </a:rPr>
              <a:t> among the postgraduate students;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1" i="0" u="none" strike="noStrike" cap="none" dirty="0">
                <a:solidFill>
                  <a:schemeClr val="dk1"/>
                </a:solidFill>
                <a:ea typeface="PMingLiU-ExtB" panose="02020500000000000000" pitchFamily="18" charset="-120"/>
                <a:sym typeface="Calibri"/>
              </a:rPr>
              <a:t> </a:t>
            </a:r>
            <a:r>
              <a:rPr lang="en-US" sz="3600" b="1" i="1" dirty="0">
                <a:solidFill>
                  <a:schemeClr val="accent6">
                    <a:lumMod val="75000"/>
                  </a:schemeClr>
                </a:solidFill>
              </a:rPr>
              <a:t>Lifetime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PMingLiU-ExtB" panose="02020500000000000000" pitchFamily="18" charset="-120"/>
                <a:sym typeface="Calibri"/>
              </a:rPr>
              <a:t> membership.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2834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1" descr="A close up of a box&#10;&#10;Description generated with high confidenc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375" y="355675"/>
            <a:ext cx="2864853" cy="323545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1" descr="&#10;&#10;&#10;&#10;&#10;&#10;&#10;&#10;&#10;&#10;&#10;&#10;&#10;&#10;&#10;&#10;&#10;&#10;&#10;&#10;&#10;&#10;&#10;&#10;&#10;&#10;&#10;&#10;&#10;&#10;&#10;&#10;&#10;PresentationLoad.com"/>
          <p:cNvSpPr txBox="1"/>
          <p:nvPr/>
        </p:nvSpPr>
        <p:spPr>
          <a:xfrm>
            <a:off x="6975276" y="956647"/>
            <a:ext cx="4882742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明德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Virtus 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ability to manifest virtue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格物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Sapientia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ability to investigate things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致知</a:t>
            </a:r>
            <a:endParaRPr sz="2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ability to reach toward the knowledge and understanding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21" descr="A close up of a logo&#10;&#10;Description generated with high confidence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919" y="4110668"/>
            <a:ext cx="6293796" cy="177043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1" descr="&#10;&#10;&#10;&#10;&#10;&#10;&#10;&#10;&#10;&#10;&#10;&#10;&#10;&#10;&#10;&#10;&#10;&#10;&#10;&#10;&#10;&#10;&#10;&#10;&#10;&#10;&#10;&#10;&#10;&#10;&#10;&#10;&#10;PresentationLoad.com"/>
          <p:cNvSpPr txBox="1"/>
          <p:nvPr/>
        </p:nvSpPr>
        <p:spPr>
          <a:xfrm>
            <a:off x="3600261" y="3490914"/>
            <a:ext cx="3264002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err="1">
                <a:solidFill>
                  <a:schemeClr val="dk1"/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Times New Roman"/>
                <a:sym typeface="Times New Roman"/>
              </a:rPr>
              <a:t>Jao</a:t>
            </a:r>
            <a:r>
              <a:rPr lang="en-US" sz="2400" dirty="0">
                <a:solidFill>
                  <a:schemeClr val="dk1"/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Times New Roman"/>
                <a:sym typeface="Times New Roman"/>
              </a:rPr>
              <a:t> Tsung-I (1917-2018)</a:t>
            </a:r>
            <a:endParaRPr sz="2400" dirty="0">
              <a:solidFill>
                <a:schemeClr val="dk1"/>
              </a:solidFill>
              <a:latin typeface="PMingLiU-ExtB" panose="02020500000000000000" pitchFamily="18" charset="-120"/>
              <a:ea typeface="PMingLiU-ExtB" panose="02020500000000000000" pitchFamily="18" charset="-120"/>
              <a:cs typeface="Times New Roman"/>
              <a:sym typeface="Times New Roman"/>
            </a:endParaRPr>
          </a:p>
        </p:txBody>
      </p:sp>
      <p:pic>
        <p:nvPicPr>
          <p:cNvPr id="1026" name="Picture 2" descr="ç¸å³å¾ç">
            <a:extLst>
              <a:ext uri="{FF2B5EF4-FFF2-40B4-BE49-F238E27FC236}">
                <a16:creationId xmlns:a16="http://schemas.microsoft.com/office/drawing/2014/main" id="{50F7BF85-8808-4AC2-A847-B9A0C4288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1275" y="355674"/>
            <a:ext cx="2264816" cy="323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</a:t>
            </a:r>
            <a:r>
              <a:rPr lang="en-US" sz="4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PGSA</a:t>
            </a:r>
            <a:r>
              <a:rPr lang="en-US" sz="4800" b="1" i="0" u="none" strike="noStrike" cap="none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works?</a:t>
            </a:r>
            <a:endParaRPr dirty="0"/>
          </a:p>
        </p:txBody>
      </p:sp>
      <p:grpSp>
        <p:nvGrpSpPr>
          <p:cNvPr id="121" name="Google Shape;121;p18"/>
          <p:cNvGrpSpPr/>
          <p:nvPr/>
        </p:nvGrpSpPr>
        <p:grpSpPr>
          <a:xfrm>
            <a:off x="2570380" y="1778786"/>
            <a:ext cx="6950415" cy="3785791"/>
            <a:chOff x="846354" y="1991728"/>
            <a:chExt cx="6950415" cy="3785791"/>
          </a:xfrm>
        </p:grpSpPr>
        <p:sp>
          <p:nvSpPr>
            <p:cNvPr id="122" name="Google Shape;122;p18"/>
            <p:cNvSpPr/>
            <p:nvPr/>
          </p:nvSpPr>
          <p:spPr>
            <a:xfrm>
              <a:off x="4319587" y="2923719"/>
              <a:ext cx="1546676" cy="1921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07779"/>
                  </a:lnTo>
                  <a:lnTo>
                    <a:pt x="120000" y="107779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23" name="Google Shape;123;p18"/>
            <p:cNvSpPr/>
            <p:nvPr/>
          </p:nvSpPr>
          <p:spPr>
            <a:xfrm>
              <a:off x="2758203" y="2923719"/>
              <a:ext cx="1561383" cy="1921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107779"/>
                  </a:lnTo>
                  <a:lnTo>
                    <a:pt x="0" y="107779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24" name="Google Shape;124;p18"/>
            <p:cNvSpPr/>
            <p:nvPr/>
          </p:nvSpPr>
          <p:spPr>
            <a:xfrm>
              <a:off x="4319587" y="2923719"/>
              <a:ext cx="2545192" cy="3914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1"/>
                  </a:lnTo>
                  <a:lnTo>
                    <a:pt x="120000" y="60001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25" name="Google Shape;125;p18"/>
            <p:cNvSpPr/>
            <p:nvPr/>
          </p:nvSpPr>
          <p:spPr>
            <a:xfrm>
              <a:off x="1778345" y="2923719"/>
              <a:ext cx="2541241" cy="39143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26" name="Google Shape;126;p18"/>
            <p:cNvSpPr/>
            <p:nvPr/>
          </p:nvSpPr>
          <p:spPr>
            <a:xfrm>
              <a:off x="3853591" y="1991728"/>
              <a:ext cx="931990" cy="931990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3853591" y="1991728"/>
              <a:ext cx="931990" cy="931990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387596" y="2159486"/>
              <a:ext cx="1863981" cy="5964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 txBox="1"/>
            <p:nvPr/>
          </p:nvSpPr>
          <p:spPr>
            <a:xfrm>
              <a:off x="3387596" y="2159486"/>
              <a:ext cx="1863981" cy="5964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PGSA</a:t>
              </a:r>
              <a:endParaRPr dirty="0"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1312350" y="3315155"/>
              <a:ext cx="931990" cy="931990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312350" y="3315155"/>
              <a:ext cx="931990" cy="931990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846354" y="3482913"/>
              <a:ext cx="1863981" cy="5964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 txBox="1"/>
            <p:nvPr/>
          </p:nvSpPr>
          <p:spPr>
            <a:xfrm>
              <a:off x="846354" y="3482913"/>
              <a:ext cx="1863981" cy="5964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General Meeting</a:t>
              </a: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398784" y="3315161"/>
              <a:ext cx="931990" cy="931990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6398784" y="3315161"/>
              <a:ext cx="931990" cy="931990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32788" y="3482919"/>
              <a:ext cx="1863981" cy="5964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 txBox="1"/>
            <p:nvPr/>
          </p:nvSpPr>
          <p:spPr>
            <a:xfrm>
              <a:off x="5932788" y="3482919"/>
              <a:ext cx="1863981" cy="5964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General Polling</a:t>
              </a:r>
              <a:endParaRPr dirty="0"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2292208" y="4845529"/>
              <a:ext cx="931990" cy="931990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2292208" y="4845529"/>
              <a:ext cx="931990" cy="931990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1826212" y="5013287"/>
              <a:ext cx="1863981" cy="5964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 txBox="1"/>
            <p:nvPr/>
          </p:nvSpPr>
          <p:spPr>
            <a:xfrm>
              <a:off x="1826212" y="5013287"/>
              <a:ext cx="1863981" cy="5964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Council</a:t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5400267" y="4845529"/>
              <a:ext cx="931990" cy="931990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5400267" y="4845529"/>
              <a:ext cx="931990" cy="931990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4934272" y="5013287"/>
              <a:ext cx="1863981" cy="5964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 txBox="1"/>
            <p:nvPr/>
          </p:nvSpPr>
          <p:spPr>
            <a:xfrm>
              <a:off x="4934272" y="5013287"/>
              <a:ext cx="1863981" cy="5964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Executive Committee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"/>
          <p:cNvSpPr/>
          <p:nvPr/>
        </p:nvSpPr>
        <p:spPr>
          <a:xfrm>
            <a:off x="10887075" y="0"/>
            <a:ext cx="931990" cy="931990"/>
          </a:xfrm>
          <a:prstGeom prst="arc">
            <a:avLst>
              <a:gd name="adj1" fmla="val 2400000"/>
              <a:gd name="adj2" fmla="val 8400000"/>
            </a:avLst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9" name="Google Shape;269;p20"/>
          <p:cNvGrpSpPr/>
          <p:nvPr/>
        </p:nvGrpSpPr>
        <p:grpSpPr>
          <a:xfrm>
            <a:off x="10421080" y="167758"/>
            <a:ext cx="1863981" cy="596474"/>
            <a:chOff x="4934272" y="5013287"/>
            <a:chExt cx="1863981" cy="596474"/>
          </a:xfrm>
        </p:grpSpPr>
        <p:sp>
          <p:nvSpPr>
            <p:cNvPr id="270" name="Google Shape;270;p20"/>
            <p:cNvSpPr/>
            <p:nvPr/>
          </p:nvSpPr>
          <p:spPr>
            <a:xfrm>
              <a:off x="4934272" y="5013287"/>
              <a:ext cx="1863981" cy="5964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0"/>
            <p:cNvSpPr txBox="1"/>
            <p:nvPr/>
          </p:nvSpPr>
          <p:spPr>
            <a:xfrm>
              <a:off x="4934272" y="5013287"/>
              <a:ext cx="1863981" cy="5964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Executive Committee</a:t>
              </a:r>
              <a:endParaRPr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32A5C4E-2269-47F7-8B2E-3C7984F9EA42}"/>
              </a:ext>
            </a:extLst>
          </p:cNvPr>
          <p:cNvGrpSpPr/>
          <p:nvPr/>
        </p:nvGrpSpPr>
        <p:grpSpPr>
          <a:xfrm>
            <a:off x="855110" y="579796"/>
            <a:ext cx="9449911" cy="5550625"/>
            <a:chOff x="1178383" y="607742"/>
            <a:chExt cx="9449911" cy="5550625"/>
          </a:xfrm>
        </p:grpSpPr>
        <p:sp>
          <p:nvSpPr>
            <p:cNvPr id="214" name="Google Shape;214;p20"/>
            <p:cNvSpPr/>
            <p:nvPr/>
          </p:nvSpPr>
          <p:spPr>
            <a:xfrm>
              <a:off x="1291117" y="2050956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0"/>
            <p:cNvSpPr txBox="1"/>
            <p:nvPr/>
          </p:nvSpPr>
          <p:spPr>
            <a:xfrm>
              <a:off x="1178383" y="2050956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Vice President (Internal)</a:t>
              </a:r>
              <a:endParaRPr sz="1600" dirty="0"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5893862" y="1565829"/>
              <a:ext cx="3974834" cy="3564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80" name="Google Shape;180;p20"/>
            <p:cNvSpPr/>
            <p:nvPr/>
          </p:nvSpPr>
          <p:spPr>
            <a:xfrm>
              <a:off x="7850543" y="2713964"/>
              <a:ext cx="743861" cy="48512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81" name="Google Shape;181;p20"/>
            <p:cNvSpPr/>
            <p:nvPr/>
          </p:nvSpPr>
          <p:spPr>
            <a:xfrm>
              <a:off x="5893862" y="1580363"/>
              <a:ext cx="1956680" cy="32505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82" name="Google Shape;182;p20"/>
            <p:cNvSpPr/>
            <p:nvPr/>
          </p:nvSpPr>
          <p:spPr>
            <a:xfrm>
              <a:off x="5893863" y="2713964"/>
              <a:ext cx="743861" cy="278139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83" name="Google Shape;183;p20"/>
            <p:cNvSpPr/>
            <p:nvPr/>
          </p:nvSpPr>
          <p:spPr>
            <a:xfrm>
              <a:off x="5893863" y="2713964"/>
              <a:ext cx="743861" cy="16332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84" name="Google Shape;184;p20"/>
            <p:cNvSpPr/>
            <p:nvPr/>
          </p:nvSpPr>
          <p:spPr>
            <a:xfrm>
              <a:off x="5893863" y="2713964"/>
              <a:ext cx="743861" cy="48512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86" name="Google Shape;186;p20"/>
            <p:cNvSpPr/>
            <p:nvPr/>
          </p:nvSpPr>
          <p:spPr>
            <a:xfrm>
              <a:off x="3937183" y="2713964"/>
              <a:ext cx="743861" cy="278139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87" name="Google Shape;187;p20"/>
            <p:cNvSpPr/>
            <p:nvPr/>
          </p:nvSpPr>
          <p:spPr>
            <a:xfrm>
              <a:off x="3937183" y="2713964"/>
              <a:ext cx="743861" cy="16332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88" name="Google Shape;188;p20"/>
            <p:cNvSpPr/>
            <p:nvPr/>
          </p:nvSpPr>
          <p:spPr>
            <a:xfrm>
              <a:off x="3937183" y="2713964"/>
              <a:ext cx="743861" cy="48512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89" name="Google Shape;189;p20"/>
            <p:cNvSpPr/>
            <p:nvPr/>
          </p:nvSpPr>
          <p:spPr>
            <a:xfrm>
              <a:off x="3937183" y="1580679"/>
              <a:ext cx="1956680" cy="32473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90" name="Google Shape;190;p20"/>
            <p:cNvSpPr/>
            <p:nvPr/>
          </p:nvSpPr>
          <p:spPr>
            <a:xfrm>
              <a:off x="1980504" y="2713964"/>
              <a:ext cx="743861" cy="16332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91" name="Google Shape;191;p20"/>
            <p:cNvSpPr/>
            <p:nvPr/>
          </p:nvSpPr>
          <p:spPr>
            <a:xfrm>
              <a:off x="1980504" y="2713964"/>
              <a:ext cx="743861" cy="48512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92" name="Google Shape;192;p20"/>
            <p:cNvSpPr/>
            <p:nvPr/>
          </p:nvSpPr>
          <p:spPr>
            <a:xfrm>
              <a:off x="1983267" y="1580995"/>
              <a:ext cx="3905306" cy="32473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96" name="Google Shape;196;p20"/>
            <p:cNvSpPr/>
            <p:nvPr/>
          </p:nvSpPr>
          <p:spPr>
            <a:xfrm>
              <a:off x="5487955" y="618744"/>
              <a:ext cx="808545" cy="808545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5487955" y="618744"/>
              <a:ext cx="808545" cy="808545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5083682" y="764282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0"/>
            <p:cNvSpPr txBox="1"/>
            <p:nvPr/>
          </p:nvSpPr>
          <p:spPr>
            <a:xfrm>
              <a:off x="5083682" y="764282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President</a:t>
              </a:r>
              <a:endParaRPr sz="1800" dirty="0"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1576232" y="1905419"/>
              <a:ext cx="808545" cy="808545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1576232" y="1905419"/>
              <a:ext cx="808545" cy="808545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2627341" y="3053552"/>
              <a:ext cx="808545" cy="808545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2627341" y="3053552"/>
              <a:ext cx="808545" cy="808545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2223068" y="3199091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0"/>
            <p:cNvSpPr txBox="1"/>
            <p:nvPr/>
          </p:nvSpPr>
          <p:spPr>
            <a:xfrm>
              <a:off x="2223068" y="3199091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Academic Development</a:t>
              </a:r>
              <a:endParaRPr sz="1600" dirty="0"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2627341" y="4201687"/>
              <a:ext cx="808545" cy="808545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2627341" y="4201687"/>
              <a:ext cx="808545" cy="808545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2223068" y="4347226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0"/>
            <p:cNvSpPr txBox="1"/>
            <p:nvPr/>
          </p:nvSpPr>
          <p:spPr>
            <a:xfrm>
              <a:off x="2235594" y="4347226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Student Welfare</a:t>
              </a:r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3532911" y="1905419"/>
              <a:ext cx="808545" cy="808545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3532911" y="1905419"/>
              <a:ext cx="808545" cy="808545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3128638" y="2050956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0"/>
            <p:cNvSpPr txBox="1"/>
            <p:nvPr/>
          </p:nvSpPr>
          <p:spPr>
            <a:xfrm>
              <a:off x="3128638" y="2050956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Vice President (Executive)</a:t>
              </a:r>
              <a:endParaRPr sz="1600" dirty="0"/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4584020" y="3053552"/>
              <a:ext cx="808545" cy="808545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4584020" y="3053552"/>
              <a:ext cx="808545" cy="808545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4179748" y="3199091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0"/>
            <p:cNvSpPr txBox="1"/>
            <p:nvPr/>
          </p:nvSpPr>
          <p:spPr>
            <a:xfrm>
              <a:off x="4179748" y="3199091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Membership &amp; Alumni Affairs</a:t>
              </a:r>
              <a:endParaRPr sz="1600" dirty="0"/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4584020" y="4201687"/>
              <a:ext cx="808545" cy="808545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4584020" y="4201687"/>
              <a:ext cx="808545" cy="808545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4179748" y="4347226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0"/>
            <p:cNvSpPr txBox="1"/>
            <p:nvPr/>
          </p:nvSpPr>
          <p:spPr>
            <a:xfrm>
              <a:off x="4179748" y="4347226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Information &amp; Technology</a:t>
              </a:r>
              <a:endParaRPr sz="1600" dirty="0"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4584020" y="5349822"/>
              <a:ext cx="808545" cy="808545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4584020" y="5349822"/>
              <a:ext cx="808545" cy="808545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4179748" y="5495359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0"/>
            <p:cNvSpPr txBox="1"/>
            <p:nvPr/>
          </p:nvSpPr>
          <p:spPr>
            <a:xfrm>
              <a:off x="4179748" y="5495359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Publication</a:t>
              </a:r>
              <a:endParaRPr sz="1600" dirty="0"/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5489590" y="1905419"/>
              <a:ext cx="808545" cy="808545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5489590" y="1905419"/>
              <a:ext cx="808545" cy="808545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5085318" y="2050956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0"/>
            <p:cNvSpPr txBox="1"/>
            <p:nvPr/>
          </p:nvSpPr>
          <p:spPr>
            <a:xfrm>
              <a:off x="5085318" y="2050956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Vice President (External)</a:t>
              </a:r>
              <a:endParaRPr sz="1600" dirty="0"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6540699" y="3053552"/>
              <a:ext cx="808545" cy="808545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6540699" y="3053552"/>
              <a:ext cx="808545" cy="808545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6136427" y="3199091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 txBox="1"/>
            <p:nvPr/>
          </p:nvSpPr>
          <p:spPr>
            <a:xfrm>
              <a:off x="6136427" y="3199091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International Liaison</a:t>
              </a:r>
              <a:endParaRPr sz="1600" dirty="0"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6540699" y="4201687"/>
              <a:ext cx="808545" cy="808545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6540699" y="4201687"/>
              <a:ext cx="808545" cy="808545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6136427" y="4347226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 txBox="1"/>
            <p:nvPr/>
          </p:nvSpPr>
          <p:spPr>
            <a:xfrm>
              <a:off x="6136427" y="4347226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Career Development</a:t>
              </a:r>
              <a:endParaRPr sz="1600" dirty="0"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6540699" y="5349822"/>
              <a:ext cx="808545" cy="808545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6540699" y="5349822"/>
              <a:ext cx="808545" cy="808545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6136427" y="5495359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0"/>
            <p:cNvSpPr txBox="1"/>
            <p:nvPr/>
          </p:nvSpPr>
          <p:spPr>
            <a:xfrm>
              <a:off x="6136427" y="5495359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Social Programme</a:t>
              </a:r>
              <a:endParaRPr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7446270" y="1905419"/>
              <a:ext cx="808545" cy="808545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7446270" y="1905419"/>
              <a:ext cx="808545" cy="808545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7041998" y="2050956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/>
            <p:cNvSpPr txBox="1"/>
            <p:nvPr/>
          </p:nvSpPr>
          <p:spPr>
            <a:xfrm>
              <a:off x="7054524" y="2050956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General Secretary</a:t>
              </a:r>
              <a:endParaRPr sz="1600" dirty="0"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8497379" y="3053552"/>
              <a:ext cx="808545" cy="808545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8497379" y="3053552"/>
              <a:ext cx="808545" cy="808545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8093106" y="3199091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0"/>
            <p:cNvSpPr txBox="1"/>
            <p:nvPr/>
          </p:nvSpPr>
          <p:spPr>
            <a:xfrm>
              <a:off x="8093106" y="3199091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Archive</a:t>
              </a:r>
              <a:endParaRPr sz="1600" dirty="0"/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9402950" y="1905419"/>
              <a:ext cx="808545" cy="808545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9402950" y="1905419"/>
              <a:ext cx="808545" cy="808545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0"/>
            <p:cNvSpPr/>
            <p:nvPr/>
          </p:nvSpPr>
          <p:spPr>
            <a:xfrm>
              <a:off x="8998678" y="2050956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0"/>
            <p:cNvSpPr txBox="1"/>
            <p:nvPr/>
          </p:nvSpPr>
          <p:spPr>
            <a:xfrm>
              <a:off x="9011204" y="2050956"/>
              <a:ext cx="1617090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Treasurer</a:t>
              </a:r>
              <a:endParaRPr sz="1600" dirty="0"/>
            </a:p>
          </p:txBody>
        </p:sp>
        <p:sp>
          <p:nvSpPr>
            <p:cNvPr id="100" name="Google Shape;180;p20">
              <a:extLst>
                <a:ext uri="{FF2B5EF4-FFF2-40B4-BE49-F238E27FC236}">
                  <a16:creationId xmlns:a16="http://schemas.microsoft.com/office/drawing/2014/main" id="{A4ECAB09-235F-4F42-9AA1-B850B8620137}"/>
                </a:ext>
              </a:extLst>
            </p:cNvPr>
            <p:cNvSpPr/>
            <p:nvPr/>
          </p:nvSpPr>
          <p:spPr>
            <a:xfrm>
              <a:off x="7860716" y="3199091"/>
              <a:ext cx="743861" cy="114813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01" name="Google Shape;260;p20">
              <a:extLst>
                <a:ext uri="{FF2B5EF4-FFF2-40B4-BE49-F238E27FC236}">
                  <a16:creationId xmlns:a16="http://schemas.microsoft.com/office/drawing/2014/main" id="{79DDB8A0-27C5-49D0-BD10-D5D84548DA02}"/>
                </a:ext>
              </a:extLst>
            </p:cNvPr>
            <p:cNvSpPr/>
            <p:nvPr/>
          </p:nvSpPr>
          <p:spPr>
            <a:xfrm>
              <a:off x="8509695" y="4201687"/>
              <a:ext cx="808545" cy="808545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61;p20">
              <a:extLst>
                <a:ext uri="{FF2B5EF4-FFF2-40B4-BE49-F238E27FC236}">
                  <a16:creationId xmlns:a16="http://schemas.microsoft.com/office/drawing/2014/main" id="{1F1CC6D0-AB17-428E-867A-BA43ACB66A23}"/>
                </a:ext>
              </a:extLst>
            </p:cNvPr>
            <p:cNvSpPr/>
            <p:nvPr/>
          </p:nvSpPr>
          <p:spPr>
            <a:xfrm>
              <a:off x="8525822" y="4201687"/>
              <a:ext cx="808545" cy="808545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CC50E0D-BDCC-40B1-BF38-27D0B9238B15}"/>
                </a:ext>
              </a:extLst>
            </p:cNvPr>
            <p:cNvCxnSpPr>
              <a:cxnSpLocks/>
            </p:cNvCxnSpPr>
            <p:nvPr/>
          </p:nvCxnSpPr>
          <p:spPr>
            <a:xfrm>
              <a:off x="5886591" y="1426974"/>
              <a:ext cx="0" cy="478443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61;p20">
              <a:extLst>
                <a:ext uri="{FF2B5EF4-FFF2-40B4-BE49-F238E27FC236}">
                  <a16:creationId xmlns:a16="http://schemas.microsoft.com/office/drawing/2014/main" id="{528DE047-7A0E-48EB-B934-35D1B8D480D6}"/>
                </a:ext>
              </a:extLst>
            </p:cNvPr>
            <p:cNvSpPr/>
            <p:nvPr/>
          </p:nvSpPr>
          <p:spPr>
            <a:xfrm>
              <a:off x="8361117" y="617085"/>
              <a:ext cx="808545" cy="808545"/>
            </a:xfrm>
            <a:prstGeom prst="arc">
              <a:avLst>
                <a:gd name="adj1" fmla="val 2400000"/>
                <a:gd name="adj2" fmla="val 84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3;p20">
              <a:extLst>
                <a:ext uri="{FF2B5EF4-FFF2-40B4-BE49-F238E27FC236}">
                  <a16:creationId xmlns:a16="http://schemas.microsoft.com/office/drawing/2014/main" id="{B4F094E4-8075-41DE-8957-FC3411D144C4}"/>
                </a:ext>
              </a:extLst>
            </p:cNvPr>
            <p:cNvSpPr txBox="1"/>
            <p:nvPr/>
          </p:nvSpPr>
          <p:spPr>
            <a:xfrm>
              <a:off x="7952216" y="772368"/>
              <a:ext cx="1617091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1400"/>
              </a:pPr>
              <a:r>
                <a:rPr lang="en-US" altLang="zh-CN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University Affairs</a:t>
              </a:r>
            </a:p>
          </p:txBody>
        </p:sp>
        <p:sp>
          <p:nvSpPr>
            <p:cNvPr id="7" name="Google Shape;260;p20">
              <a:extLst>
                <a:ext uri="{FF2B5EF4-FFF2-40B4-BE49-F238E27FC236}">
                  <a16:creationId xmlns:a16="http://schemas.microsoft.com/office/drawing/2014/main" id="{0FE15677-A816-4A95-A32A-85E2E189DCA6}"/>
                </a:ext>
              </a:extLst>
            </p:cNvPr>
            <p:cNvSpPr/>
            <p:nvPr/>
          </p:nvSpPr>
          <p:spPr>
            <a:xfrm>
              <a:off x="8352168" y="607742"/>
              <a:ext cx="808545" cy="808545"/>
            </a:xfrm>
            <a:prstGeom prst="arc">
              <a:avLst>
                <a:gd name="adj1" fmla="val 13200000"/>
                <a:gd name="adj2" fmla="val 19200000"/>
              </a:avLst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7;p20">
              <a:extLst>
                <a:ext uri="{FF2B5EF4-FFF2-40B4-BE49-F238E27FC236}">
                  <a16:creationId xmlns:a16="http://schemas.microsoft.com/office/drawing/2014/main" id="{412C2027-FA91-461E-83E7-12847504CF85}"/>
                </a:ext>
              </a:extLst>
            </p:cNvPr>
            <p:cNvSpPr txBox="1"/>
            <p:nvPr/>
          </p:nvSpPr>
          <p:spPr>
            <a:xfrm>
              <a:off x="7885143" y="4351847"/>
              <a:ext cx="2089904" cy="517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Recreational &amp; Cultural Development</a:t>
              </a:r>
              <a:endParaRPr sz="1600" dirty="0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FAE6292-ADE0-4745-B39F-90E80B5454F9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6447799" y="1031103"/>
              <a:ext cx="1504417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3876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73FA32-E13B-1345-81DE-AEFE15C1FFE6}"/>
              </a:ext>
            </a:extLst>
          </p:cNvPr>
          <p:cNvGrpSpPr/>
          <p:nvPr/>
        </p:nvGrpSpPr>
        <p:grpSpPr>
          <a:xfrm>
            <a:off x="421104" y="1777518"/>
            <a:ext cx="11349791" cy="3869737"/>
            <a:chOff x="376544" y="2113849"/>
            <a:chExt cx="11349791" cy="3869737"/>
          </a:xfrm>
        </p:grpSpPr>
        <p:sp>
          <p:nvSpPr>
            <p:cNvPr id="5" name="文本框 5">
              <a:extLst>
                <a:ext uri="{FF2B5EF4-FFF2-40B4-BE49-F238E27FC236}">
                  <a16:creationId xmlns:a16="http://schemas.microsoft.com/office/drawing/2014/main" id="{FE81A68D-AC7C-B144-82B9-B61B74B3563D}"/>
                </a:ext>
              </a:extLst>
            </p:cNvPr>
            <p:cNvSpPr txBox="1"/>
            <p:nvPr/>
          </p:nvSpPr>
          <p:spPr>
            <a:xfrm>
              <a:off x="401963" y="4727344"/>
              <a:ext cx="1718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 Black" panose="020B0A04020102020204" pitchFamily="34" charset="0"/>
                  <a:cs typeface="Arial" panose="020B0604020202020204" pitchFamily="34" charset="0"/>
                </a:rPr>
                <a:t>President</a:t>
              </a:r>
            </a:p>
            <a:p>
              <a:pPr algn="ctr"/>
              <a:endParaRPr lang="en-US" altLang="zh-CN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Mr. 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Runzhi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 ZHANG</a:t>
              </a:r>
            </a:p>
          </p:txBody>
        </p:sp>
        <p:sp>
          <p:nvSpPr>
            <p:cNvPr id="6" name="文本框 2">
              <a:extLst>
                <a:ext uri="{FF2B5EF4-FFF2-40B4-BE49-F238E27FC236}">
                  <a16:creationId xmlns:a16="http://schemas.microsoft.com/office/drawing/2014/main" id="{4DEB65DE-6160-B043-B295-95C90AACBEDE}"/>
                </a:ext>
              </a:extLst>
            </p:cNvPr>
            <p:cNvSpPr txBox="1"/>
            <p:nvPr/>
          </p:nvSpPr>
          <p:spPr>
            <a:xfrm>
              <a:off x="2074528" y="4721944"/>
              <a:ext cx="2191644" cy="1015663"/>
            </a:xfrm>
            <a:prstGeom prst="rect">
              <a:avLst/>
            </a:prstGeom>
            <a:noFill/>
          </p:spPr>
          <p:txBody>
            <a:bodyPr wrap="square" rIns="91440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 Black" panose="020B0A04020102020204" pitchFamily="34" charset="0"/>
                  <a:cs typeface="Arial" panose="020B0604020202020204" pitchFamily="34" charset="0"/>
                </a:rPr>
                <a:t>Vice-President (Executive)</a:t>
              </a:r>
            </a:p>
            <a:p>
              <a:pPr algn="ctr"/>
              <a:endParaRPr lang="en-US" altLang="zh-CN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Mr. 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Jiajun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 WEN</a:t>
              </a:r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16924570-E5A6-B84B-993E-FE58BFC3CF30}"/>
                </a:ext>
              </a:extLst>
            </p:cNvPr>
            <p:cNvSpPr txBox="1"/>
            <p:nvPr/>
          </p:nvSpPr>
          <p:spPr>
            <a:xfrm>
              <a:off x="4050180" y="4721944"/>
              <a:ext cx="2083962" cy="1015663"/>
            </a:xfrm>
            <a:prstGeom prst="rect">
              <a:avLst/>
            </a:prstGeom>
            <a:noFill/>
          </p:spPr>
          <p:txBody>
            <a:bodyPr wrap="square" rIns="91440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 Black" panose="020B0A04020102020204" pitchFamily="34" charset="0"/>
                  <a:cs typeface="Arial" panose="020B0604020202020204" pitchFamily="34" charset="0"/>
                </a:rPr>
                <a:t>Vice-President (Internal)</a:t>
              </a:r>
            </a:p>
            <a:p>
              <a:pPr algn="ctr"/>
              <a:endParaRPr lang="en-US" altLang="zh-CN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Mr. Rui QI</a:t>
              </a:r>
            </a:p>
          </p:txBody>
        </p:sp>
        <p:sp>
          <p:nvSpPr>
            <p:cNvPr id="8" name="文本框 14">
              <a:extLst>
                <a:ext uri="{FF2B5EF4-FFF2-40B4-BE49-F238E27FC236}">
                  <a16:creationId xmlns:a16="http://schemas.microsoft.com/office/drawing/2014/main" id="{31E020A4-74DE-7F42-99DB-62EC0025948E}"/>
                </a:ext>
              </a:extLst>
            </p:cNvPr>
            <p:cNvSpPr txBox="1"/>
            <p:nvPr/>
          </p:nvSpPr>
          <p:spPr>
            <a:xfrm>
              <a:off x="8063876" y="4727344"/>
              <a:ext cx="19059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 Black" panose="020B0A04020102020204" pitchFamily="34" charset="0"/>
                  <a:cs typeface="Arial" panose="020B0604020202020204" pitchFamily="34" charset="0"/>
                </a:rPr>
                <a:t>Treasurer</a:t>
              </a:r>
            </a:p>
            <a:p>
              <a:pPr algn="ctr"/>
              <a:endParaRPr lang="en-US" altLang="zh-CN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Ms. 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Mengfei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 YUAN</a:t>
              </a:r>
            </a:p>
          </p:txBody>
        </p:sp>
        <p:sp>
          <p:nvSpPr>
            <p:cNvPr id="9" name="文本框 18">
              <a:extLst>
                <a:ext uri="{FF2B5EF4-FFF2-40B4-BE49-F238E27FC236}">
                  <a16:creationId xmlns:a16="http://schemas.microsoft.com/office/drawing/2014/main" id="{F9C73BAE-4DCB-EA4C-85B0-F450A7B37AF0}"/>
                </a:ext>
              </a:extLst>
            </p:cNvPr>
            <p:cNvSpPr txBox="1"/>
            <p:nvPr/>
          </p:nvSpPr>
          <p:spPr>
            <a:xfrm>
              <a:off x="10073921" y="4721702"/>
              <a:ext cx="15673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 Black" panose="020B0A04020102020204" pitchFamily="34" charset="0"/>
                  <a:cs typeface="Arial" panose="020B0604020202020204" pitchFamily="34" charset="0"/>
                </a:rPr>
                <a:t>General Secretary</a:t>
              </a:r>
            </a:p>
            <a:p>
              <a:pPr algn="ctr"/>
              <a:endParaRPr lang="en-US" altLang="zh-CN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Mr. Di WU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EC68D7C-D914-0547-A5B4-98D9AEE0A9C5}"/>
                </a:ext>
              </a:extLst>
            </p:cNvPr>
            <p:cNvGrpSpPr/>
            <p:nvPr/>
          </p:nvGrpSpPr>
          <p:grpSpPr>
            <a:xfrm>
              <a:off x="376544" y="2113849"/>
              <a:ext cx="11349791" cy="2172115"/>
              <a:chOff x="376544" y="2113849"/>
              <a:chExt cx="11349791" cy="2172115"/>
            </a:xfrm>
          </p:grpSpPr>
          <p:pic>
            <p:nvPicPr>
              <p:cNvPr id="12" name="图片 4" descr="图片包含 西装, 站, 人, 男人&#10;&#10;描述已自动生成">
                <a:extLst>
                  <a:ext uri="{FF2B5EF4-FFF2-40B4-BE49-F238E27FC236}">
                    <a16:creationId xmlns:a16="http://schemas.microsoft.com/office/drawing/2014/main" id="{08ECC924-DA28-5F48-8B4F-F4F3930C02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6544" y="2113851"/>
                <a:ext cx="1737482" cy="2171853"/>
              </a:xfrm>
              <a:prstGeom prst="rect">
                <a:avLst/>
              </a:prstGeom>
            </p:spPr>
          </p:pic>
          <p:pic>
            <p:nvPicPr>
              <p:cNvPr id="13" name="图片 1" descr="图片包含 户外, 建筑, 男人, 桥&#10;&#10;描述已自动生成">
                <a:extLst>
                  <a:ext uri="{FF2B5EF4-FFF2-40B4-BE49-F238E27FC236}">
                    <a16:creationId xmlns:a16="http://schemas.microsoft.com/office/drawing/2014/main" id="{E1EAF57F-B4CF-DD4B-AE0B-1BDA576819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01609" y="2120068"/>
                <a:ext cx="1737482" cy="2165896"/>
              </a:xfrm>
              <a:prstGeom prst="rect">
                <a:avLst/>
              </a:prstGeom>
            </p:spPr>
          </p:pic>
          <p:pic>
            <p:nvPicPr>
              <p:cNvPr id="14" name="图片 8" descr="图片包含 人, 男人, 西装, 服装&#10;&#10;描述已自动生成">
                <a:extLst>
                  <a:ext uri="{FF2B5EF4-FFF2-40B4-BE49-F238E27FC236}">
                    <a16:creationId xmlns:a16="http://schemas.microsoft.com/office/drawing/2014/main" id="{7315DE62-BAA0-3C40-AEA1-B6C2A3BD7F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223420" y="2113850"/>
                <a:ext cx="1737482" cy="2171853"/>
              </a:xfrm>
              <a:prstGeom prst="rect">
                <a:avLst/>
              </a:prstGeom>
            </p:spPr>
          </p:pic>
          <p:pic>
            <p:nvPicPr>
              <p:cNvPr id="15" name="图片 12" descr="图片包含 户外, 蓝色, 建筑, 男人&#10;&#10;描述已自动生成">
                <a:extLst>
                  <a:ext uri="{FF2B5EF4-FFF2-40B4-BE49-F238E27FC236}">
                    <a16:creationId xmlns:a16="http://schemas.microsoft.com/office/drawing/2014/main" id="{CABF95F8-C51C-0748-83E9-32D93C38BE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067042" y="2113851"/>
                <a:ext cx="1737482" cy="2171851"/>
              </a:xfrm>
              <a:prstGeom prst="rect">
                <a:avLst/>
              </a:prstGeom>
            </p:spPr>
          </p:pic>
          <p:pic>
            <p:nvPicPr>
              <p:cNvPr id="16" name="图片 16" descr="图片包含 镜子, 男人, 人, 草&#10;&#10;描述已自动生成">
                <a:extLst>
                  <a:ext uri="{FF2B5EF4-FFF2-40B4-BE49-F238E27FC236}">
                    <a16:creationId xmlns:a16="http://schemas.microsoft.com/office/drawing/2014/main" id="{E32704EC-1925-0D41-A825-512377007D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88853" y="2113849"/>
                <a:ext cx="1737482" cy="217185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7D76CEF-AC01-934E-8FD9-36C946FE3C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45231" y="2113849"/>
                <a:ext cx="1737482" cy="2171853"/>
              </a:xfrm>
              <a:prstGeom prst="rect">
                <a:avLst/>
              </a:prstGeom>
            </p:spPr>
          </p:pic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1F6EE81-DEE8-714A-95BD-353E4FB235FB}"/>
                </a:ext>
              </a:extLst>
            </p:cNvPr>
            <p:cNvSpPr txBox="1"/>
            <p:nvPr/>
          </p:nvSpPr>
          <p:spPr>
            <a:xfrm>
              <a:off x="6096000" y="4721702"/>
              <a:ext cx="1969787" cy="1261884"/>
            </a:xfrm>
            <a:prstGeom prst="rect">
              <a:avLst/>
            </a:prstGeom>
            <a:noFill/>
          </p:spPr>
          <p:txBody>
            <a:bodyPr wrap="square" rIns="91440" rtlCol="0">
              <a:spAutoFit/>
            </a:bodyPr>
            <a:lstStyle/>
            <a:p>
              <a:pPr algn="ctr"/>
              <a:r>
                <a:rPr lang="en-US" altLang="zh-CN" sz="1600" i="1" dirty="0">
                  <a:latin typeface="Arial Black" panose="020B0A04020102020204" pitchFamily="34" charset="0"/>
                  <a:cs typeface="Arial" panose="020B0604020202020204" pitchFamily="34" charset="0"/>
                </a:rPr>
                <a:t>Acting</a:t>
              </a:r>
            </a:p>
            <a:p>
              <a:pPr algn="ctr"/>
              <a:r>
                <a:rPr lang="en-US" altLang="zh-CN" sz="1600" dirty="0">
                  <a:latin typeface="Arial Black" panose="020B0A04020102020204" pitchFamily="34" charset="0"/>
                  <a:cs typeface="Arial" panose="020B0604020202020204" pitchFamily="34" charset="0"/>
                </a:rPr>
                <a:t>Vice-President (External)</a:t>
              </a:r>
            </a:p>
            <a:p>
              <a:pPr algn="ctr"/>
              <a:endParaRPr lang="en-US" altLang="zh-CN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Mr. 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Zechu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 FENG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87BD8683-CA29-B547-8D49-C184B8F9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23" y="240053"/>
            <a:ext cx="10515600" cy="1325563"/>
          </a:xfrm>
        </p:spPr>
        <p:txBody>
          <a:bodyPr/>
          <a:lstStyle/>
          <a:p>
            <a:r>
              <a:rPr lang="en-US" altLang="zh-CN" dirty="0"/>
              <a:t>Presidium</a:t>
            </a:r>
            <a:r>
              <a:rPr lang="zh-TW" altLang="en-US" dirty="0"/>
              <a:t> </a:t>
            </a:r>
            <a:r>
              <a:rPr lang="zh-CN" altLang="en-US" dirty="0"/>
              <a:t>主席團</a:t>
            </a:r>
          </a:p>
        </p:txBody>
      </p:sp>
    </p:spTree>
    <p:extLst>
      <p:ext uri="{BB962C8B-B14F-4D97-AF65-F5344CB8AC3E}">
        <p14:creationId xmlns:p14="http://schemas.microsoft.com/office/powerpoint/2010/main" val="413718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2">
            <a:extLst>
              <a:ext uri="{FF2B5EF4-FFF2-40B4-BE49-F238E27FC236}">
                <a16:creationId xmlns:a16="http://schemas.microsoft.com/office/drawing/2014/main" id="{BE23A49A-FF00-604D-9719-FD74969171E2}"/>
              </a:ext>
            </a:extLst>
          </p:cNvPr>
          <p:cNvSpPr txBox="1"/>
          <p:nvPr/>
        </p:nvSpPr>
        <p:spPr>
          <a:xfrm>
            <a:off x="5000575" y="5635889"/>
            <a:ext cx="21288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 Black" panose="020B0A04020102020204" pitchFamily="34" charset="0"/>
                <a:cs typeface="Arial" panose="020B0604020202020204" pitchFamily="34" charset="0"/>
              </a:rPr>
              <a:t>Archive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Ms. Caroline</a:t>
            </a:r>
            <a:r>
              <a:rPr lang="en-US" altLang="zh-CN" sz="1400" dirty="0"/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Ting ZHOU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26">
            <a:extLst>
              <a:ext uri="{FF2B5EF4-FFF2-40B4-BE49-F238E27FC236}">
                <a16:creationId xmlns:a16="http://schemas.microsoft.com/office/drawing/2014/main" id="{E2DA2740-1F47-994B-AC65-CA1E188F2C14}"/>
              </a:ext>
            </a:extLst>
          </p:cNvPr>
          <p:cNvSpPr txBox="1"/>
          <p:nvPr/>
        </p:nvSpPr>
        <p:spPr>
          <a:xfrm>
            <a:off x="9738540" y="2746565"/>
            <a:ext cx="230355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 Black" panose="020B0A04020102020204" pitchFamily="34" charset="0"/>
                <a:cs typeface="Arial" panose="020B0604020202020204" pitchFamily="34" charset="0"/>
              </a:rPr>
              <a:t>Career Development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Andong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WANG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30">
            <a:extLst>
              <a:ext uri="{FF2B5EF4-FFF2-40B4-BE49-F238E27FC236}">
                <a16:creationId xmlns:a16="http://schemas.microsoft.com/office/drawing/2014/main" id="{44637B05-3AD7-A14E-B2B7-FC435E8A230A}"/>
              </a:ext>
            </a:extLst>
          </p:cNvPr>
          <p:cNvSpPr txBox="1"/>
          <p:nvPr/>
        </p:nvSpPr>
        <p:spPr>
          <a:xfrm>
            <a:off x="2676757" y="5635889"/>
            <a:ext cx="230589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 Black" panose="020B0A04020102020204" pitchFamily="34" charset="0"/>
                <a:cs typeface="Arial" panose="020B0604020202020204" pitchFamily="34" charset="0"/>
              </a:rPr>
              <a:t>International Liaison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Ms.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Yuchen TANG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34">
            <a:extLst>
              <a:ext uri="{FF2B5EF4-FFF2-40B4-BE49-F238E27FC236}">
                <a16:creationId xmlns:a16="http://schemas.microsoft.com/office/drawing/2014/main" id="{9A5D3935-0424-B14A-BD03-D38FFAB03433}"/>
              </a:ext>
            </a:extLst>
          </p:cNvPr>
          <p:cNvSpPr txBox="1"/>
          <p:nvPr/>
        </p:nvSpPr>
        <p:spPr>
          <a:xfrm>
            <a:off x="154026" y="5635890"/>
            <a:ext cx="268276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 Black" panose="020B0A04020102020204" pitchFamily="34" charset="0"/>
                <a:cs typeface="Arial" panose="020B0604020202020204" pitchFamily="34" charset="0"/>
              </a:rPr>
              <a:t>Recreational &amp; Cultural Development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Tangsenyi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SHI</a:t>
            </a:r>
          </a:p>
        </p:txBody>
      </p:sp>
      <p:sp>
        <p:nvSpPr>
          <p:cNvPr id="9" name="文本框 38">
            <a:extLst>
              <a:ext uri="{FF2B5EF4-FFF2-40B4-BE49-F238E27FC236}">
                <a16:creationId xmlns:a16="http://schemas.microsoft.com/office/drawing/2014/main" id="{76ECCDB3-800B-E843-93F4-64A7AD31719B}"/>
              </a:ext>
            </a:extLst>
          </p:cNvPr>
          <p:cNvSpPr txBox="1"/>
          <p:nvPr/>
        </p:nvSpPr>
        <p:spPr>
          <a:xfrm>
            <a:off x="6439539" y="2727716"/>
            <a:ext cx="156303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 Black" panose="020B0A04020102020204" pitchFamily="34" charset="0"/>
                <a:cs typeface="Arial" panose="020B0604020202020204" pitchFamily="34" charset="0"/>
              </a:rPr>
              <a:t>University Affairs</a:t>
            </a:r>
          </a:p>
          <a:p>
            <a:pPr algn="ctr">
              <a:spcBef>
                <a:spcPts val="600"/>
              </a:spcBef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Dan RAN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42">
            <a:extLst>
              <a:ext uri="{FF2B5EF4-FFF2-40B4-BE49-F238E27FC236}">
                <a16:creationId xmlns:a16="http://schemas.microsoft.com/office/drawing/2014/main" id="{AFA86113-7460-BD4A-BBC2-8A4A960401DF}"/>
              </a:ext>
            </a:extLst>
          </p:cNvPr>
          <p:cNvSpPr txBox="1"/>
          <p:nvPr/>
        </p:nvSpPr>
        <p:spPr>
          <a:xfrm>
            <a:off x="8170343" y="2746566"/>
            <a:ext cx="174987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 Black" panose="020B0A04020102020204" pitchFamily="34" charset="0"/>
                <a:cs typeface="Arial" panose="020B0604020202020204" pitchFamily="34" charset="0"/>
              </a:rPr>
              <a:t>Academic Development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Tengbo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YANG</a:t>
            </a:r>
          </a:p>
        </p:txBody>
      </p:sp>
      <p:sp>
        <p:nvSpPr>
          <p:cNvPr id="11" name="文本框 44">
            <a:extLst>
              <a:ext uri="{FF2B5EF4-FFF2-40B4-BE49-F238E27FC236}">
                <a16:creationId xmlns:a16="http://schemas.microsoft.com/office/drawing/2014/main" id="{434A6EAA-3315-E14B-B8CC-B54E26261AFF}"/>
              </a:ext>
            </a:extLst>
          </p:cNvPr>
          <p:cNvSpPr txBox="1"/>
          <p:nvPr/>
        </p:nvSpPr>
        <p:spPr>
          <a:xfrm>
            <a:off x="4220357" y="2712103"/>
            <a:ext cx="230729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 Black" panose="020B0A04020102020204" pitchFamily="34" charset="0"/>
                <a:cs typeface="Arial" panose="020B0604020202020204" pitchFamily="34" charset="0"/>
              </a:rPr>
              <a:t>Publication</a:t>
            </a:r>
          </a:p>
          <a:p>
            <a:pPr algn="ctr">
              <a:spcBef>
                <a:spcPts val="600"/>
              </a:spcBef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David Cheng Chi Chiu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48">
            <a:extLst>
              <a:ext uri="{FF2B5EF4-FFF2-40B4-BE49-F238E27FC236}">
                <a16:creationId xmlns:a16="http://schemas.microsoft.com/office/drawing/2014/main" id="{66CDA9EA-98AA-2C4C-933E-EDFFCCFC20F1}"/>
              </a:ext>
            </a:extLst>
          </p:cNvPr>
          <p:cNvSpPr txBox="1"/>
          <p:nvPr/>
        </p:nvSpPr>
        <p:spPr>
          <a:xfrm>
            <a:off x="2210519" y="2731233"/>
            <a:ext cx="230729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 Black" panose="020B0A04020102020204" pitchFamily="34" charset="0"/>
                <a:cs typeface="Arial" panose="020B0604020202020204" pitchFamily="34" charset="0"/>
              </a:rPr>
              <a:t>Information &amp; Technology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Yijie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WU</a:t>
            </a:r>
          </a:p>
        </p:txBody>
      </p:sp>
      <p:sp>
        <p:nvSpPr>
          <p:cNvPr id="13" name="文本框 54">
            <a:extLst>
              <a:ext uri="{FF2B5EF4-FFF2-40B4-BE49-F238E27FC236}">
                <a16:creationId xmlns:a16="http://schemas.microsoft.com/office/drawing/2014/main" id="{72012C93-96E5-2640-A442-416B3741C808}"/>
              </a:ext>
            </a:extLst>
          </p:cNvPr>
          <p:cNvSpPr txBox="1"/>
          <p:nvPr/>
        </p:nvSpPr>
        <p:spPr>
          <a:xfrm>
            <a:off x="0" y="2712567"/>
            <a:ext cx="296228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 Black" panose="020B0A04020102020204" pitchFamily="34" charset="0"/>
                <a:cs typeface="Arial" panose="020B0604020202020204" pitchFamily="34" charset="0"/>
              </a:rPr>
              <a:t>Membership </a:t>
            </a:r>
            <a:r>
              <a:rPr lang="en-US" altLang="zh-CN" sz="1600" dirty="0">
                <a:latin typeface="Arial Black" panose="020B0A04020102020204" pitchFamily="34" charset="0"/>
                <a:cs typeface="Arial" panose="020B0604020202020204" pitchFamily="34" charset="0"/>
              </a:rPr>
              <a:t>&amp;</a:t>
            </a:r>
            <a:r>
              <a:rPr lang="en-US" sz="1600" dirty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dirty="0">
                <a:latin typeface="Arial Black" panose="020B0A04020102020204" pitchFamily="34" charset="0"/>
                <a:cs typeface="Arial" panose="020B0604020202020204" pitchFamily="34" charset="0"/>
              </a:rPr>
              <a:t>Alumni Affairs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Chenshu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SONG</a:t>
            </a:r>
          </a:p>
        </p:txBody>
      </p:sp>
      <p:pic>
        <p:nvPicPr>
          <p:cNvPr id="14" name="图片 20" descr="图片包含 建筑, 户外, 人, 女人&#10;&#10;描述已自动生成">
            <a:extLst>
              <a:ext uri="{FF2B5EF4-FFF2-40B4-BE49-F238E27FC236}">
                <a16:creationId xmlns:a16="http://schemas.microsoft.com/office/drawing/2014/main" id="{CD08C400-C01B-4048-BF1C-11123DF236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1597" y="3741903"/>
            <a:ext cx="1391625" cy="1739531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1ED66B34-5F83-064F-B636-CCF095794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94504" y="853202"/>
            <a:ext cx="1391626" cy="173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DF8CDC8D-4758-7449-B1D9-8224CC5724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979885" y="3915857"/>
            <a:ext cx="1739535" cy="1391629"/>
          </a:xfrm>
          <a:prstGeom prst="rect">
            <a:avLst/>
          </a:prstGeom>
        </p:spPr>
      </p:pic>
      <p:pic>
        <p:nvPicPr>
          <p:cNvPr id="17" name="图片 1" descr="1">
            <a:extLst>
              <a:ext uri="{FF2B5EF4-FFF2-40B4-BE49-F238E27FC236}">
                <a16:creationId xmlns:a16="http://schemas.microsoft.com/office/drawing/2014/main" id="{826BDB87-CA67-874F-B336-7A5A806C0B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2005" y="3741904"/>
            <a:ext cx="1386810" cy="173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 descr="护照">
            <a:extLst>
              <a:ext uri="{FF2B5EF4-FFF2-40B4-BE49-F238E27FC236}">
                <a16:creationId xmlns:a16="http://schemas.microsoft.com/office/drawing/2014/main" id="{5048392D-603F-2C4E-B883-E9F801DBF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27653" y="852839"/>
            <a:ext cx="1386810" cy="173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40">
            <a:extLst>
              <a:ext uri="{FF2B5EF4-FFF2-40B4-BE49-F238E27FC236}">
                <a16:creationId xmlns:a16="http://schemas.microsoft.com/office/drawing/2014/main" id="{74FCF4CB-2CA0-054A-9271-D8EE22424A7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2020" y="853202"/>
            <a:ext cx="1386520" cy="1733150"/>
          </a:xfrm>
          <a:prstGeom prst="rect">
            <a:avLst/>
          </a:prstGeom>
        </p:spPr>
      </p:pic>
      <p:pic>
        <p:nvPicPr>
          <p:cNvPr id="20" name="图片 50" descr="图片包含 人, 西装, 男人, 建筑&#10;&#10;描述已自动生成">
            <a:extLst>
              <a:ext uri="{FF2B5EF4-FFF2-40B4-BE49-F238E27FC236}">
                <a16:creationId xmlns:a16="http://schemas.microsoft.com/office/drawing/2014/main" id="{89EBAB9D-B5B3-B249-AEA1-B666480A710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933" y="846819"/>
            <a:ext cx="1391626" cy="17395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423B75-D68D-C743-8447-8F7C97E2597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352" y="3742267"/>
            <a:ext cx="1386520" cy="1733150"/>
          </a:xfrm>
          <a:prstGeom prst="rect">
            <a:avLst/>
          </a:prstGeom>
        </p:spPr>
      </p:pic>
      <p:pic>
        <p:nvPicPr>
          <p:cNvPr id="22" name="图片 46" descr="图片包含 人, 对着, 男人, 微笑&#10;&#10;描述已自动生成">
            <a:extLst>
              <a:ext uri="{FF2B5EF4-FFF2-40B4-BE49-F238E27FC236}">
                <a16:creationId xmlns:a16="http://schemas.microsoft.com/office/drawing/2014/main" id="{2A5BB8A2-44A2-124A-9202-F9D50A433EF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52"/>
          <a:stretch/>
        </p:blipFill>
        <p:spPr>
          <a:xfrm>
            <a:off x="4680600" y="852839"/>
            <a:ext cx="1386810" cy="1733513"/>
          </a:xfrm>
          <a:prstGeom prst="rect">
            <a:avLst/>
          </a:prstGeom>
        </p:spPr>
      </p:pic>
      <p:pic>
        <p:nvPicPr>
          <p:cNvPr id="23" name="图片 52" descr="图片包含 人, 服装, 领带, 西装&#10;&#10;描述已自动生成">
            <a:extLst>
              <a:ext uri="{FF2B5EF4-FFF2-40B4-BE49-F238E27FC236}">
                <a16:creationId xmlns:a16="http://schemas.microsoft.com/office/drawing/2014/main" id="{861ABF0F-99AF-2D47-854F-20884C08778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8"/>
          <a:stretch/>
        </p:blipFill>
        <p:spPr>
          <a:xfrm>
            <a:off x="791443" y="846819"/>
            <a:ext cx="1379401" cy="1724251"/>
          </a:xfrm>
          <a:prstGeom prst="rect">
            <a:avLst/>
          </a:prstGeom>
        </p:spPr>
      </p:pic>
      <p:sp>
        <p:nvSpPr>
          <p:cNvPr id="24" name="文本框 22">
            <a:extLst>
              <a:ext uri="{FF2B5EF4-FFF2-40B4-BE49-F238E27FC236}">
                <a16:creationId xmlns:a16="http://schemas.microsoft.com/office/drawing/2014/main" id="{F4C16F2C-35BD-8B45-9B18-D0A24CD9BC70}"/>
              </a:ext>
            </a:extLst>
          </p:cNvPr>
          <p:cNvSpPr txBox="1"/>
          <p:nvPr/>
        </p:nvSpPr>
        <p:spPr>
          <a:xfrm>
            <a:off x="7195964" y="5635889"/>
            <a:ext cx="23035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 Black" panose="020B0A04020102020204" pitchFamily="34" charset="0"/>
                <a:cs typeface="Arial" panose="020B0604020202020204" pitchFamily="34" charset="0"/>
              </a:rPr>
              <a:t>Social </a:t>
            </a:r>
            <a:r>
              <a:rPr lang="en-US" altLang="zh-CN" sz="1600" dirty="0" err="1">
                <a:latin typeface="Arial Black" panose="020B0A04020102020204" pitchFamily="34" charset="0"/>
                <a:cs typeface="Arial" panose="020B0604020202020204" pitchFamily="34" charset="0"/>
              </a:rPr>
              <a:t>Programme</a:t>
            </a:r>
            <a:endParaRPr lang="en-US" altLang="zh-CN" sz="16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Ms.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Ruiyan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GAO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C0A08A6-383F-B945-8E9D-ECCEA85AC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16" y="-220570"/>
            <a:ext cx="10515600" cy="1325563"/>
          </a:xfrm>
        </p:spPr>
        <p:txBody>
          <a:bodyPr/>
          <a:lstStyle/>
          <a:p>
            <a:r>
              <a:rPr lang="en-US" altLang="zh-CN" sz="3200" dirty="0"/>
              <a:t>Secretaries of Offices</a:t>
            </a:r>
            <a:r>
              <a:rPr lang="zh-TW" altLang="en-US" sz="3200" dirty="0"/>
              <a:t> </a:t>
            </a:r>
            <a:r>
              <a:rPr lang="zh-CN" altLang="en-US" sz="3200" dirty="0"/>
              <a:t>部長</a:t>
            </a:r>
          </a:p>
        </p:txBody>
      </p:sp>
    </p:spTree>
    <p:extLst>
      <p:ext uri="{BB962C8B-B14F-4D97-AF65-F5344CB8AC3E}">
        <p14:creationId xmlns:p14="http://schemas.microsoft.com/office/powerpoint/2010/main" val="708445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7169</TotalTime>
  <Words>1068</Words>
  <Application>Microsoft Macintosh PowerPoint</Application>
  <PresentationFormat>Widescreen</PresentationFormat>
  <Paragraphs>279</Paragraphs>
  <Slides>26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PMingLiU-ExtB</vt:lpstr>
      <vt:lpstr>Times</vt:lpstr>
      <vt:lpstr>Calibri</vt:lpstr>
      <vt:lpstr>Arial Black</vt:lpstr>
      <vt:lpstr>Arial</vt:lpstr>
      <vt:lpstr>Office 主题​​</vt:lpstr>
      <vt:lpstr>PowerPoint Presentation</vt:lpstr>
      <vt:lpstr>The University of Hong Kong 香港大學</vt:lpstr>
      <vt:lpstr>Quick Stats (2018-2019)</vt:lpstr>
      <vt:lpstr>About PGSA</vt:lpstr>
      <vt:lpstr>PowerPoint Presentation</vt:lpstr>
      <vt:lpstr>How PGSA works?</vt:lpstr>
      <vt:lpstr>PowerPoint Presentation</vt:lpstr>
      <vt:lpstr>Presidium 主席團</vt:lpstr>
      <vt:lpstr>Secretaries of Offices 部長</vt:lpstr>
      <vt:lpstr>Constitution and Regulation 章程 與 規定</vt:lpstr>
      <vt:lpstr>Finance  研會財政</vt:lpstr>
      <vt:lpstr>Publication Means 宣傳管道</vt:lpstr>
      <vt:lpstr>Full Membership</vt:lpstr>
      <vt:lpstr>University Affairs 大學事務</vt:lpstr>
      <vt:lpstr>Orientation &amp; Student Welfare 迎新 與 學生福利</vt:lpstr>
      <vt:lpstr>Academic Events 學術活動</vt:lpstr>
      <vt:lpstr>Career Development  求職 與 創新創業</vt:lpstr>
      <vt:lpstr>International Student Engagement 服務國際學生</vt:lpstr>
      <vt:lpstr>External Liaison  外聯事務</vt:lpstr>
      <vt:lpstr>Social Responsibility 社會公益服務</vt:lpstr>
      <vt:lpstr>Affiliated Societies 屬會社團</vt:lpstr>
      <vt:lpstr>Team Building  執委團建</vt:lpstr>
      <vt:lpstr>Singles’ Day Party 單身派對</vt:lpstr>
      <vt:lpstr>Graduation High Table Dinner 畢業高桌晚宴</vt:lpstr>
      <vt:lpstr>Tsinghua SEmotion A Cappella Concert 清華大學人聲合唱音樂會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Jingxian Li</dc:creator>
  <cp:lastModifiedBy>Music</cp:lastModifiedBy>
  <cp:revision>134</cp:revision>
  <dcterms:modified xsi:type="dcterms:W3CDTF">2020-08-03T19:00:21Z</dcterms:modified>
</cp:coreProperties>
</file>